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4" r:id="rId3"/>
    <p:sldId id="265" r:id="rId4"/>
    <p:sldId id="258" r:id="rId5"/>
    <p:sldId id="277" r:id="rId6"/>
    <p:sldId id="280" r:id="rId7"/>
    <p:sldId id="259" r:id="rId8"/>
    <p:sldId id="276" r:id="rId9"/>
    <p:sldId id="260" r:id="rId10"/>
    <p:sldId id="266" r:id="rId11"/>
    <p:sldId id="269" r:id="rId12"/>
    <p:sldId id="261" r:id="rId13"/>
    <p:sldId id="275" r:id="rId14"/>
    <p:sldId id="268" r:id="rId15"/>
    <p:sldId id="274" r:id="rId16"/>
    <p:sldId id="263" r:id="rId17"/>
    <p:sldId id="271" r:id="rId18"/>
    <p:sldId id="27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40"/>
    <a:srgbClr val="BE1622"/>
    <a:srgbClr val="27348B"/>
    <a:srgbClr val="297D53"/>
    <a:srgbClr val="00983A"/>
    <a:srgbClr val="009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884" autoAdjust="0"/>
  </p:normalViewPr>
  <p:slideViewPr>
    <p:cSldViewPr snapToGrid="0">
      <p:cViewPr varScale="1">
        <p:scale>
          <a:sx n="66" d="100"/>
          <a:sy n="66" d="100"/>
        </p:scale>
        <p:origin x="1330" y="48"/>
      </p:cViewPr>
      <p:guideLst/>
    </p:cSldViewPr>
  </p:slideViewPr>
  <p:outlineViewPr>
    <p:cViewPr>
      <p:scale>
        <a:sx n="33" d="100"/>
        <a:sy n="33" d="100"/>
      </p:scale>
      <p:origin x="0" y="-438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sz="1800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bevorzugte Repräsentation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191838897721255E-2"/>
          <c:y val="0.13685867813502881"/>
          <c:w val="0.92227521639286347"/>
          <c:h val="0.653113200536882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Tabelle1!$B$2:$B$4</c:f>
              <c:strCache>
                <c:ptCount val="3"/>
                <c:pt idx="0">
                  <c:v>Hand-Modelle</c:v>
                </c:pt>
                <c:pt idx="1">
                  <c:v>Avatar ohne Beintracking</c:v>
                </c:pt>
                <c:pt idx="2">
                  <c:v>Avatar mit Beintracking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F-4727-AB33-B0D8CD4F3D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5556319"/>
        <c:axId val="694916031"/>
      </c:barChart>
      <c:catAx>
        <c:axId val="61555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pPr>
            <a:endParaRPr lang="en-US"/>
          </a:p>
        </c:txPr>
        <c:crossAx val="694916031"/>
        <c:crosses val="autoZero"/>
        <c:auto val="1"/>
        <c:lblAlgn val="ctr"/>
        <c:lblOffset val="100"/>
        <c:noMultiLvlLbl val="0"/>
      </c:catAx>
      <c:valAx>
        <c:axId val="69491603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1555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B68EB0F-434E-4CB0-89BE-F984E5A959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1A8429-7FED-46EE-A243-307F44926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2679B-F0B0-4DD9-9A55-4BE2E6382409}" type="datetimeFigureOut">
              <a:rPr lang="de-DE" smtClean="0"/>
              <a:t>03.04.2022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0DEE53-4D6B-415F-85F1-A1A9EECBFA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D77923-254D-448D-BF45-2AE20E036E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9DCEC-4BC7-4690-97B7-D135738070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157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0ACE4-55E7-4B31-B756-6A15A42E8F7F}" type="datetimeFigureOut">
              <a:rPr lang="de-DE" smtClean="0"/>
              <a:t>03.04.2022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3E85-4F55-4C83-A18A-B9C7EF743E5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90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B3E85-4F55-4C83-A18A-B9C7EF743E5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94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Rubber Hand Illusion</a:t>
            </a:r>
          </a:p>
          <a:p>
            <a:r>
              <a:rPr lang="de-DE" dirty="0" err="1"/>
              <a:t>Vehaltensweisen</a:t>
            </a:r>
            <a:r>
              <a:rPr lang="de-DE" dirty="0"/>
              <a:t> anpassen, die sie mit dem Aussehen des Avatars </a:t>
            </a:r>
            <a:r>
              <a:rPr lang="de-DE" dirty="0" err="1"/>
              <a:t>assozieren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B3E85-4F55-4C83-A18A-B9C7EF743E5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09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GUI</a:t>
            </a:r>
          </a:p>
          <a:p>
            <a:r>
              <a:rPr lang="de-DE" dirty="0"/>
              <a:t>Wiederwendbar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B3E85-4F55-4C83-A18A-B9C7EF743E5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701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B3E85-4F55-4C83-A18A-B9C7EF743E5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60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8.xml"/><Relationship Id="rId5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8.xml"/><Relationship Id="rId5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8.xml"/><Relationship Id="rId5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8.xml"/><Relationship Id="rId5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8.xml"/><Relationship Id="rId5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8.xml"/><Relationship Id="rId5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8.xml"/><Relationship Id="rId5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17.05.2021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6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25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3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189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063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Kolloquium – Larissa Wagnerberger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090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17.05.2021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Kolloquium – Larissa Wagnerberger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A29C0B-664F-487D-95C4-1C91FFFE8B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68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660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310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95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undl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65653"/>
            <a:ext cx="10058400" cy="4023360"/>
          </a:xfrm>
        </p:spPr>
        <p:txBody>
          <a:bodyPr/>
          <a:lstStyle>
            <a:lvl1pPr marL="288000" indent="-28800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8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73691CB-8970-4A3A-835F-369AC1917F41}"/>
              </a:ext>
            </a:extLst>
          </p:cNvPr>
          <p:cNvSpPr/>
          <p:nvPr userDrawn="1"/>
        </p:nvSpPr>
        <p:spPr>
          <a:xfrm>
            <a:off x="0" y="-55249"/>
            <a:ext cx="12191985" cy="49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06212BA-BCB6-4993-939F-CD6A937BB8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07933768"/>
              </p:ext>
            </p:extLst>
          </p:nvPr>
        </p:nvGraphicFramePr>
        <p:xfrm>
          <a:off x="528312" y="12053"/>
          <a:ext cx="1113536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072">
                  <a:extLst>
                    <a:ext uri="{9D8B030D-6E8A-4147-A177-3AD203B41FA5}">
                      <a16:colId xmlns:a16="http://schemas.microsoft.com/office/drawing/2014/main" val="1260281475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43944938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24120861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396764474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52268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none" dirty="0">
                          <a:solidFill>
                            <a:schemeClr val="bg1"/>
                          </a:solidFill>
                        </a:rPr>
                        <a:t>Grundlagen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Vorteile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Zielstellung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Umsetzung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Fazit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994262"/>
                  </a:ext>
                </a:extLst>
              </a:tr>
            </a:tbl>
          </a:graphicData>
        </a:graphic>
      </p:graphicFrame>
      <p:sp>
        <p:nvSpPr>
          <p:cNvPr id="12" name="Rechteck 11">
            <a:hlinkClick r:id="rId2" action="ppaction://hlinksldjump"/>
            <a:extLst>
              <a:ext uri="{FF2B5EF4-FFF2-40B4-BE49-F238E27FC236}">
                <a16:creationId xmlns:a16="http://schemas.microsoft.com/office/drawing/2014/main" id="{65CCC1F6-8078-4333-82D2-2B135759C9AA}"/>
              </a:ext>
            </a:extLst>
          </p:cNvPr>
          <p:cNvSpPr/>
          <p:nvPr userDrawn="1"/>
        </p:nvSpPr>
        <p:spPr>
          <a:xfrm>
            <a:off x="599441" y="-416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A3EF0764-6959-436A-B41C-835B727C579D}"/>
              </a:ext>
            </a:extLst>
          </p:cNvPr>
          <p:cNvSpPr/>
          <p:nvPr userDrawn="1"/>
        </p:nvSpPr>
        <p:spPr>
          <a:xfrm>
            <a:off x="2905761" y="-416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4" action="ppaction://hlinksldjump"/>
            <a:extLst>
              <a:ext uri="{FF2B5EF4-FFF2-40B4-BE49-F238E27FC236}">
                <a16:creationId xmlns:a16="http://schemas.microsoft.com/office/drawing/2014/main" id="{3E1985A4-94D4-44E4-8C1F-0DB1684ABBF4}"/>
              </a:ext>
            </a:extLst>
          </p:cNvPr>
          <p:cNvSpPr/>
          <p:nvPr userDrawn="1"/>
        </p:nvSpPr>
        <p:spPr>
          <a:xfrm>
            <a:off x="5212081" y="-1487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5" action="ppaction://hlinksldjump"/>
            <a:extLst>
              <a:ext uri="{FF2B5EF4-FFF2-40B4-BE49-F238E27FC236}">
                <a16:creationId xmlns:a16="http://schemas.microsoft.com/office/drawing/2014/main" id="{3E183948-4BA6-4B39-84DB-39A8C501E0D8}"/>
              </a:ext>
            </a:extLst>
          </p:cNvPr>
          <p:cNvSpPr/>
          <p:nvPr userDrawn="1"/>
        </p:nvSpPr>
        <p:spPr>
          <a:xfrm>
            <a:off x="7366001" y="-24769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6" action="ppaction://hlinksldjump"/>
            <a:extLst>
              <a:ext uri="{FF2B5EF4-FFF2-40B4-BE49-F238E27FC236}">
                <a16:creationId xmlns:a16="http://schemas.microsoft.com/office/drawing/2014/main" id="{A53A0E3C-347A-4BED-873E-641EE06EF80B}"/>
              </a:ext>
            </a:extLst>
          </p:cNvPr>
          <p:cNvSpPr/>
          <p:nvPr userDrawn="1"/>
        </p:nvSpPr>
        <p:spPr>
          <a:xfrm>
            <a:off x="9519921" y="-34668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93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undl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73691CB-8970-4A3A-835F-369AC1917F41}"/>
              </a:ext>
            </a:extLst>
          </p:cNvPr>
          <p:cNvSpPr/>
          <p:nvPr userDrawn="1"/>
        </p:nvSpPr>
        <p:spPr>
          <a:xfrm>
            <a:off x="0" y="-55249"/>
            <a:ext cx="12191985" cy="49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06212BA-BCB6-4993-939F-CD6A937BB8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03374147"/>
              </p:ext>
            </p:extLst>
          </p:nvPr>
        </p:nvGraphicFramePr>
        <p:xfrm>
          <a:off x="528312" y="11330"/>
          <a:ext cx="1113536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072">
                  <a:extLst>
                    <a:ext uri="{9D8B030D-6E8A-4147-A177-3AD203B41FA5}">
                      <a16:colId xmlns:a16="http://schemas.microsoft.com/office/drawing/2014/main" val="1260281475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43944938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24120861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396764474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52268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b="1" u="none" dirty="0">
                          <a:solidFill>
                            <a:schemeClr val="bg1"/>
                          </a:solidFill>
                        </a:rPr>
                        <a:t>Grundlagen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Vorteile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Zielstellung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Umsetzung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Fazit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994262"/>
                  </a:ext>
                </a:extLst>
              </a:tr>
            </a:tbl>
          </a:graphicData>
        </a:graphic>
      </p:graphicFrame>
      <p:sp>
        <p:nvSpPr>
          <p:cNvPr id="12" name="Rechteck 11">
            <a:hlinkClick r:id="rId2" action="ppaction://hlinksldjump"/>
            <a:extLst>
              <a:ext uri="{FF2B5EF4-FFF2-40B4-BE49-F238E27FC236}">
                <a16:creationId xmlns:a16="http://schemas.microsoft.com/office/drawing/2014/main" id="{65CCC1F6-8078-4333-82D2-2B135759C9AA}"/>
              </a:ext>
            </a:extLst>
          </p:cNvPr>
          <p:cNvSpPr/>
          <p:nvPr userDrawn="1"/>
        </p:nvSpPr>
        <p:spPr>
          <a:xfrm>
            <a:off x="599441" y="-416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A3EF0764-6959-436A-B41C-835B727C579D}"/>
              </a:ext>
            </a:extLst>
          </p:cNvPr>
          <p:cNvSpPr/>
          <p:nvPr userDrawn="1"/>
        </p:nvSpPr>
        <p:spPr>
          <a:xfrm>
            <a:off x="2905761" y="-416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4" action="ppaction://hlinksldjump"/>
            <a:extLst>
              <a:ext uri="{FF2B5EF4-FFF2-40B4-BE49-F238E27FC236}">
                <a16:creationId xmlns:a16="http://schemas.microsoft.com/office/drawing/2014/main" id="{3E1985A4-94D4-44E4-8C1F-0DB1684ABBF4}"/>
              </a:ext>
            </a:extLst>
          </p:cNvPr>
          <p:cNvSpPr/>
          <p:nvPr userDrawn="1"/>
        </p:nvSpPr>
        <p:spPr>
          <a:xfrm>
            <a:off x="5212081" y="-1487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5" action="ppaction://hlinksldjump"/>
            <a:extLst>
              <a:ext uri="{FF2B5EF4-FFF2-40B4-BE49-F238E27FC236}">
                <a16:creationId xmlns:a16="http://schemas.microsoft.com/office/drawing/2014/main" id="{3E183948-4BA6-4B39-84DB-39A8C501E0D8}"/>
              </a:ext>
            </a:extLst>
          </p:cNvPr>
          <p:cNvSpPr/>
          <p:nvPr userDrawn="1"/>
        </p:nvSpPr>
        <p:spPr>
          <a:xfrm>
            <a:off x="7366001" y="-24769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6" action="ppaction://hlinksldjump"/>
            <a:extLst>
              <a:ext uri="{FF2B5EF4-FFF2-40B4-BE49-F238E27FC236}">
                <a16:creationId xmlns:a16="http://schemas.microsoft.com/office/drawing/2014/main" id="{A53A0E3C-347A-4BED-873E-641EE06EF80B}"/>
              </a:ext>
            </a:extLst>
          </p:cNvPr>
          <p:cNvSpPr/>
          <p:nvPr userDrawn="1"/>
        </p:nvSpPr>
        <p:spPr>
          <a:xfrm>
            <a:off x="9519921" y="-34668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7C9A9ED-FABD-42E2-B5BE-A4B31467944C}"/>
              </a:ext>
            </a:extLst>
          </p:cNvPr>
          <p:cNvSpPr/>
          <p:nvPr userDrawn="1"/>
        </p:nvSpPr>
        <p:spPr>
          <a:xfrm>
            <a:off x="975360" y="1483360"/>
            <a:ext cx="6543040" cy="42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B4F738-8D59-4EAA-8DDD-C24B207D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0" y="286603"/>
            <a:ext cx="3637279" cy="1450757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09036F2-DA99-4B40-BF12-2BD0E63EF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400" y="2065653"/>
            <a:ext cx="3637280" cy="4023360"/>
          </a:xfrm>
        </p:spPr>
        <p:txBody>
          <a:bodyPr/>
          <a:lstStyle>
            <a:lvl1pPr marL="288000" indent="-28800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8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8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65653"/>
            <a:ext cx="10058400" cy="4023360"/>
          </a:xfrm>
        </p:spPr>
        <p:txBody>
          <a:bodyPr/>
          <a:lstStyle>
            <a:lvl1pPr marL="288000" indent="-28800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8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73691CB-8970-4A3A-835F-369AC1917F41}"/>
              </a:ext>
            </a:extLst>
          </p:cNvPr>
          <p:cNvSpPr/>
          <p:nvPr userDrawn="1"/>
        </p:nvSpPr>
        <p:spPr>
          <a:xfrm>
            <a:off x="0" y="-42524"/>
            <a:ext cx="12191985" cy="49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06212BA-BCB6-4993-939F-CD6A937BB8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1900699"/>
              </p:ext>
            </p:extLst>
          </p:nvPr>
        </p:nvGraphicFramePr>
        <p:xfrm>
          <a:off x="528320" y="48886"/>
          <a:ext cx="11135360" cy="76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072">
                  <a:extLst>
                    <a:ext uri="{9D8B030D-6E8A-4147-A177-3AD203B41FA5}">
                      <a16:colId xmlns:a16="http://schemas.microsoft.com/office/drawing/2014/main" val="1260281475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43944938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24120861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396764474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52268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dirty="0">
                          <a:solidFill>
                            <a:schemeClr val="bg1"/>
                          </a:solidFill>
                        </a:rPr>
                        <a:t>Grundlagen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u="none" dirty="0">
                          <a:solidFill>
                            <a:schemeClr val="bg1"/>
                          </a:solidFill>
                        </a:rPr>
                        <a:t>Vorteile</a:t>
                      </a:r>
                      <a:endParaRPr lang="de-DE" sz="1400" b="1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Zielstellung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Umsetzung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Fazit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99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400" b="0" u="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400" b="1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400" u="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400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400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33433"/>
                  </a:ext>
                </a:extLst>
              </a:tr>
            </a:tbl>
          </a:graphicData>
        </a:graphic>
      </p:graphicFrame>
      <p:sp>
        <p:nvSpPr>
          <p:cNvPr id="12" name="Rechteck 11">
            <a:hlinkClick r:id="rId2" action="ppaction://hlinksldjump"/>
            <a:extLst>
              <a:ext uri="{FF2B5EF4-FFF2-40B4-BE49-F238E27FC236}">
                <a16:creationId xmlns:a16="http://schemas.microsoft.com/office/drawing/2014/main" id="{65CCC1F6-8078-4333-82D2-2B135759C9AA}"/>
              </a:ext>
            </a:extLst>
          </p:cNvPr>
          <p:cNvSpPr/>
          <p:nvPr userDrawn="1"/>
        </p:nvSpPr>
        <p:spPr>
          <a:xfrm>
            <a:off x="528320" y="-5203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A3EF0764-6959-436A-B41C-835B727C579D}"/>
              </a:ext>
            </a:extLst>
          </p:cNvPr>
          <p:cNvSpPr/>
          <p:nvPr userDrawn="1"/>
        </p:nvSpPr>
        <p:spPr>
          <a:xfrm>
            <a:off x="2905760" y="-44659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4" action="ppaction://hlinksldjump"/>
            <a:extLst>
              <a:ext uri="{FF2B5EF4-FFF2-40B4-BE49-F238E27FC236}">
                <a16:creationId xmlns:a16="http://schemas.microsoft.com/office/drawing/2014/main" id="{3E1985A4-94D4-44E4-8C1F-0DB1684ABBF4}"/>
              </a:ext>
            </a:extLst>
          </p:cNvPr>
          <p:cNvSpPr/>
          <p:nvPr userDrawn="1"/>
        </p:nvSpPr>
        <p:spPr>
          <a:xfrm>
            <a:off x="5212081" y="-1487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5" action="ppaction://hlinksldjump"/>
            <a:extLst>
              <a:ext uri="{FF2B5EF4-FFF2-40B4-BE49-F238E27FC236}">
                <a16:creationId xmlns:a16="http://schemas.microsoft.com/office/drawing/2014/main" id="{3E183948-4BA6-4B39-84DB-39A8C501E0D8}"/>
              </a:ext>
            </a:extLst>
          </p:cNvPr>
          <p:cNvSpPr/>
          <p:nvPr userDrawn="1"/>
        </p:nvSpPr>
        <p:spPr>
          <a:xfrm>
            <a:off x="7366001" y="-24769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6" action="ppaction://hlinksldjump"/>
            <a:extLst>
              <a:ext uri="{FF2B5EF4-FFF2-40B4-BE49-F238E27FC236}">
                <a16:creationId xmlns:a16="http://schemas.microsoft.com/office/drawing/2014/main" id="{A53A0E3C-347A-4BED-873E-641EE06EF80B}"/>
              </a:ext>
            </a:extLst>
          </p:cNvPr>
          <p:cNvSpPr/>
          <p:nvPr userDrawn="1"/>
        </p:nvSpPr>
        <p:spPr>
          <a:xfrm>
            <a:off x="9519921" y="-34668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21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el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73691CB-8970-4A3A-835F-369AC1917F41}"/>
              </a:ext>
            </a:extLst>
          </p:cNvPr>
          <p:cNvSpPr/>
          <p:nvPr userDrawn="1"/>
        </p:nvSpPr>
        <p:spPr>
          <a:xfrm>
            <a:off x="0" y="-24769"/>
            <a:ext cx="12191985" cy="49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06212BA-BCB6-4993-939F-CD6A937BB8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82944389"/>
              </p:ext>
            </p:extLst>
          </p:nvPr>
        </p:nvGraphicFramePr>
        <p:xfrm>
          <a:off x="528312" y="20918"/>
          <a:ext cx="11135360" cy="76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072">
                  <a:extLst>
                    <a:ext uri="{9D8B030D-6E8A-4147-A177-3AD203B41FA5}">
                      <a16:colId xmlns:a16="http://schemas.microsoft.com/office/drawing/2014/main" val="1260281475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43944938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24120861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396764474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52268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dirty="0">
                          <a:solidFill>
                            <a:schemeClr val="bg1"/>
                          </a:solidFill>
                        </a:rPr>
                        <a:t>Grundlagen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Vorteile</a:t>
                      </a:r>
                      <a:endParaRPr lang="de-DE" sz="1400" b="0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u="none" dirty="0">
                          <a:solidFill>
                            <a:schemeClr val="bg1"/>
                          </a:solidFill>
                        </a:rPr>
                        <a:t>Zielstellung</a:t>
                      </a:r>
                      <a:endParaRPr lang="de-DE" sz="1400" b="1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dirty="0">
                          <a:solidFill>
                            <a:schemeClr val="bg1"/>
                          </a:solidFill>
                        </a:rPr>
                        <a:t>Umsetzung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dirty="0">
                          <a:solidFill>
                            <a:schemeClr val="bg1"/>
                          </a:solidFill>
                        </a:rPr>
                        <a:t>Fazit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99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400" b="0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400" b="0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400" b="1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400" b="0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400" b="0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5339570"/>
                  </a:ext>
                </a:extLst>
              </a:tr>
            </a:tbl>
          </a:graphicData>
        </a:graphic>
      </p:graphicFrame>
      <p:sp>
        <p:nvSpPr>
          <p:cNvPr id="12" name="Rechteck 11">
            <a:hlinkClick r:id="rId2" action="ppaction://hlinksldjump"/>
            <a:extLst>
              <a:ext uri="{FF2B5EF4-FFF2-40B4-BE49-F238E27FC236}">
                <a16:creationId xmlns:a16="http://schemas.microsoft.com/office/drawing/2014/main" id="{65CCC1F6-8078-4333-82D2-2B135759C9AA}"/>
              </a:ext>
            </a:extLst>
          </p:cNvPr>
          <p:cNvSpPr/>
          <p:nvPr userDrawn="1"/>
        </p:nvSpPr>
        <p:spPr>
          <a:xfrm>
            <a:off x="666760" y="-147106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A3EF0764-6959-436A-B41C-835B727C579D}"/>
              </a:ext>
            </a:extLst>
          </p:cNvPr>
          <p:cNvSpPr/>
          <p:nvPr userDrawn="1"/>
        </p:nvSpPr>
        <p:spPr>
          <a:xfrm>
            <a:off x="2948940" y="-25574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4" action="ppaction://hlinksldjump"/>
            <a:extLst>
              <a:ext uri="{FF2B5EF4-FFF2-40B4-BE49-F238E27FC236}">
                <a16:creationId xmlns:a16="http://schemas.microsoft.com/office/drawing/2014/main" id="{3E1985A4-94D4-44E4-8C1F-0DB1684ABBF4}"/>
              </a:ext>
            </a:extLst>
          </p:cNvPr>
          <p:cNvSpPr/>
          <p:nvPr userDrawn="1"/>
        </p:nvSpPr>
        <p:spPr>
          <a:xfrm>
            <a:off x="5046999" y="-25575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5" action="ppaction://hlinksldjump"/>
            <a:extLst>
              <a:ext uri="{FF2B5EF4-FFF2-40B4-BE49-F238E27FC236}">
                <a16:creationId xmlns:a16="http://schemas.microsoft.com/office/drawing/2014/main" id="{3E183948-4BA6-4B39-84DB-39A8C501E0D8}"/>
              </a:ext>
            </a:extLst>
          </p:cNvPr>
          <p:cNvSpPr/>
          <p:nvPr userDrawn="1"/>
        </p:nvSpPr>
        <p:spPr>
          <a:xfrm>
            <a:off x="7495544" y="330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6" action="ppaction://hlinksldjump"/>
            <a:extLst>
              <a:ext uri="{FF2B5EF4-FFF2-40B4-BE49-F238E27FC236}">
                <a16:creationId xmlns:a16="http://schemas.microsoft.com/office/drawing/2014/main" id="{A53A0E3C-347A-4BED-873E-641EE06EF80B}"/>
              </a:ext>
            </a:extLst>
          </p:cNvPr>
          <p:cNvSpPr/>
          <p:nvPr userDrawn="1"/>
        </p:nvSpPr>
        <p:spPr>
          <a:xfrm>
            <a:off x="9523730" y="-416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C83F1EF-6D57-45DC-A9B1-85F928A6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880" y="286603"/>
            <a:ext cx="5384800" cy="1450757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78F4B4-99F1-458E-8D19-176F0C4C3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880" y="2065653"/>
            <a:ext cx="5384800" cy="4023360"/>
          </a:xfrm>
        </p:spPr>
        <p:txBody>
          <a:bodyPr/>
          <a:lstStyle>
            <a:lvl1pPr marL="288000" indent="-28800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8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24C7D0D-7F08-456A-905B-57F85176CFC6}"/>
              </a:ext>
            </a:extLst>
          </p:cNvPr>
          <p:cNvSpPr/>
          <p:nvPr userDrawn="1"/>
        </p:nvSpPr>
        <p:spPr>
          <a:xfrm>
            <a:off x="975360" y="1483360"/>
            <a:ext cx="4795520" cy="42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0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msetz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65653"/>
            <a:ext cx="10058400" cy="4023360"/>
          </a:xfrm>
        </p:spPr>
        <p:txBody>
          <a:bodyPr/>
          <a:lstStyle>
            <a:lvl1pPr marL="288000" indent="-28800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8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73691CB-8970-4A3A-835F-369AC1917F41}"/>
              </a:ext>
            </a:extLst>
          </p:cNvPr>
          <p:cNvSpPr/>
          <p:nvPr userDrawn="1"/>
        </p:nvSpPr>
        <p:spPr>
          <a:xfrm>
            <a:off x="0" y="1622"/>
            <a:ext cx="12191985" cy="49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06212BA-BCB6-4993-939F-CD6A937BB8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80224240"/>
              </p:ext>
            </p:extLst>
          </p:nvPr>
        </p:nvGraphicFramePr>
        <p:xfrm>
          <a:off x="528312" y="59292"/>
          <a:ext cx="1113536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072">
                  <a:extLst>
                    <a:ext uri="{9D8B030D-6E8A-4147-A177-3AD203B41FA5}">
                      <a16:colId xmlns:a16="http://schemas.microsoft.com/office/drawing/2014/main" val="1260281475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43944938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24120861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396764474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52268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Grundlagen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Vorteile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dirty="0">
                          <a:solidFill>
                            <a:schemeClr val="bg1"/>
                          </a:solidFill>
                        </a:rPr>
                        <a:t>Zielstellung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u="none" dirty="0">
                          <a:solidFill>
                            <a:schemeClr val="bg1"/>
                          </a:solidFill>
                        </a:rPr>
                        <a:t>Umsetzung</a:t>
                      </a:r>
                      <a:endParaRPr lang="de-DE" sz="1400" b="1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dirty="0">
                          <a:solidFill>
                            <a:schemeClr val="bg1"/>
                          </a:solidFill>
                        </a:rPr>
                        <a:t>Fazit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994262"/>
                  </a:ext>
                </a:extLst>
              </a:tr>
            </a:tbl>
          </a:graphicData>
        </a:graphic>
      </p:graphicFrame>
      <p:sp>
        <p:nvSpPr>
          <p:cNvPr id="12" name="Rechteck 11">
            <a:hlinkClick r:id="rId2" action="ppaction://hlinksldjump"/>
            <a:extLst>
              <a:ext uri="{FF2B5EF4-FFF2-40B4-BE49-F238E27FC236}">
                <a16:creationId xmlns:a16="http://schemas.microsoft.com/office/drawing/2014/main" id="{65CCC1F6-8078-4333-82D2-2B135759C9AA}"/>
              </a:ext>
            </a:extLst>
          </p:cNvPr>
          <p:cNvSpPr/>
          <p:nvPr userDrawn="1"/>
        </p:nvSpPr>
        <p:spPr>
          <a:xfrm>
            <a:off x="599441" y="330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A3EF0764-6959-436A-B41C-835B727C579D}"/>
              </a:ext>
            </a:extLst>
          </p:cNvPr>
          <p:cNvSpPr/>
          <p:nvPr userDrawn="1"/>
        </p:nvSpPr>
        <p:spPr>
          <a:xfrm>
            <a:off x="2905761" y="-416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4" action="ppaction://hlinksldjump"/>
            <a:extLst>
              <a:ext uri="{FF2B5EF4-FFF2-40B4-BE49-F238E27FC236}">
                <a16:creationId xmlns:a16="http://schemas.microsoft.com/office/drawing/2014/main" id="{3E1985A4-94D4-44E4-8C1F-0DB1684ABBF4}"/>
              </a:ext>
            </a:extLst>
          </p:cNvPr>
          <p:cNvSpPr/>
          <p:nvPr userDrawn="1"/>
        </p:nvSpPr>
        <p:spPr>
          <a:xfrm>
            <a:off x="5059681" y="-15233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hlinkClick r:id="rId5" action="ppaction://hlinksldjump"/>
            <a:extLst>
              <a:ext uri="{FF2B5EF4-FFF2-40B4-BE49-F238E27FC236}">
                <a16:creationId xmlns:a16="http://schemas.microsoft.com/office/drawing/2014/main" id="{3E183948-4BA6-4B39-84DB-39A8C501E0D8}"/>
              </a:ext>
            </a:extLst>
          </p:cNvPr>
          <p:cNvSpPr/>
          <p:nvPr userDrawn="1"/>
        </p:nvSpPr>
        <p:spPr>
          <a:xfrm>
            <a:off x="7366001" y="-41691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6" action="ppaction://hlinksldjump"/>
            <a:extLst>
              <a:ext uri="{FF2B5EF4-FFF2-40B4-BE49-F238E27FC236}">
                <a16:creationId xmlns:a16="http://schemas.microsoft.com/office/drawing/2014/main" id="{A53A0E3C-347A-4BED-873E-641EE06EF80B}"/>
              </a:ext>
            </a:extLst>
          </p:cNvPr>
          <p:cNvSpPr/>
          <p:nvPr userDrawn="1"/>
        </p:nvSpPr>
        <p:spPr>
          <a:xfrm>
            <a:off x="9489440" y="-62159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68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Umsetz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880" y="286603"/>
            <a:ext cx="5384800" cy="1450757"/>
          </a:xfrm>
        </p:spPr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0880" y="2065653"/>
            <a:ext cx="5384800" cy="4023360"/>
          </a:xfrm>
        </p:spPr>
        <p:txBody>
          <a:bodyPr/>
          <a:lstStyle>
            <a:lvl1pPr marL="288000" indent="-28800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8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73691CB-8970-4A3A-835F-369AC1917F41}"/>
              </a:ext>
            </a:extLst>
          </p:cNvPr>
          <p:cNvSpPr/>
          <p:nvPr userDrawn="1"/>
        </p:nvSpPr>
        <p:spPr>
          <a:xfrm>
            <a:off x="0" y="1622"/>
            <a:ext cx="12191985" cy="49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06212BA-BCB6-4993-939F-CD6A937BB8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3268275"/>
              </p:ext>
            </p:extLst>
          </p:nvPr>
        </p:nvGraphicFramePr>
        <p:xfrm>
          <a:off x="528312" y="48096"/>
          <a:ext cx="1113536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072">
                  <a:extLst>
                    <a:ext uri="{9D8B030D-6E8A-4147-A177-3AD203B41FA5}">
                      <a16:colId xmlns:a16="http://schemas.microsoft.com/office/drawing/2014/main" val="1260281475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43944938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24120861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396764474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52268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Grundlagen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Vorteile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dirty="0">
                          <a:solidFill>
                            <a:schemeClr val="bg1"/>
                          </a:solidFill>
                        </a:rPr>
                        <a:t>Zielstellung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u="none" dirty="0">
                          <a:solidFill>
                            <a:schemeClr val="bg1"/>
                          </a:solidFill>
                        </a:rPr>
                        <a:t>Umsetzung</a:t>
                      </a:r>
                      <a:endParaRPr lang="de-DE" sz="1400" b="1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dirty="0">
                          <a:solidFill>
                            <a:schemeClr val="bg1"/>
                          </a:solidFill>
                        </a:rPr>
                        <a:t>Fazit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994262"/>
                  </a:ext>
                </a:extLst>
              </a:tr>
            </a:tbl>
          </a:graphicData>
        </a:graphic>
      </p:graphicFrame>
      <p:sp>
        <p:nvSpPr>
          <p:cNvPr id="12" name="Rechteck 11">
            <a:hlinkClick r:id="rId2" action="ppaction://hlinksldjump"/>
            <a:extLst>
              <a:ext uri="{FF2B5EF4-FFF2-40B4-BE49-F238E27FC236}">
                <a16:creationId xmlns:a16="http://schemas.microsoft.com/office/drawing/2014/main" id="{65CCC1F6-8078-4333-82D2-2B135759C9AA}"/>
              </a:ext>
            </a:extLst>
          </p:cNvPr>
          <p:cNvSpPr/>
          <p:nvPr userDrawn="1"/>
        </p:nvSpPr>
        <p:spPr>
          <a:xfrm>
            <a:off x="599441" y="330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A3EF0764-6959-436A-B41C-835B727C579D}"/>
              </a:ext>
            </a:extLst>
          </p:cNvPr>
          <p:cNvSpPr/>
          <p:nvPr userDrawn="1"/>
        </p:nvSpPr>
        <p:spPr>
          <a:xfrm>
            <a:off x="2905761" y="-416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4" action="ppaction://hlinksldjump"/>
            <a:extLst>
              <a:ext uri="{FF2B5EF4-FFF2-40B4-BE49-F238E27FC236}">
                <a16:creationId xmlns:a16="http://schemas.microsoft.com/office/drawing/2014/main" id="{3E1985A4-94D4-44E4-8C1F-0DB1684ABBF4}"/>
              </a:ext>
            </a:extLst>
          </p:cNvPr>
          <p:cNvSpPr/>
          <p:nvPr userDrawn="1"/>
        </p:nvSpPr>
        <p:spPr>
          <a:xfrm>
            <a:off x="5059681" y="-15233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hlinkClick r:id="rId5" action="ppaction://hlinksldjump"/>
            <a:extLst>
              <a:ext uri="{FF2B5EF4-FFF2-40B4-BE49-F238E27FC236}">
                <a16:creationId xmlns:a16="http://schemas.microsoft.com/office/drawing/2014/main" id="{3E183948-4BA6-4B39-84DB-39A8C501E0D8}"/>
              </a:ext>
            </a:extLst>
          </p:cNvPr>
          <p:cNvSpPr/>
          <p:nvPr userDrawn="1"/>
        </p:nvSpPr>
        <p:spPr>
          <a:xfrm>
            <a:off x="7366001" y="-41691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6" action="ppaction://hlinksldjump"/>
            <a:extLst>
              <a:ext uri="{FF2B5EF4-FFF2-40B4-BE49-F238E27FC236}">
                <a16:creationId xmlns:a16="http://schemas.microsoft.com/office/drawing/2014/main" id="{A53A0E3C-347A-4BED-873E-641EE06EF80B}"/>
              </a:ext>
            </a:extLst>
          </p:cNvPr>
          <p:cNvSpPr/>
          <p:nvPr userDrawn="1"/>
        </p:nvSpPr>
        <p:spPr>
          <a:xfrm>
            <a:off x="9489440" y="-62159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CA48666-BC2D-4B2B-840B-61FADBD499DF}"/>
              </a:ext>
            </a:extLst>
          </p:cNvPr>
          <p:cNvSpPr/>
          <p:nvPr userDrawn="1"/>
        </p:nvSpPr>
        <p:spPr>
          <a:xfrm>
            <a:off x="975360" y="1483360"/>
            <a:ext cx="4795520" cy="42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80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usbl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65653"/>
            <a:ext cx="10058400" cy="4023360"/>
          </a:xfrm>
        </p:spPr>
        <p:txBody>
          <a:bodyPr/>
          <a:lstStyle>
            <a:lvl1pPr marL="288000" indent="-28800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8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73691CB-8970-4A3A-835F-369AC1917F41}"/>
              </a:ext>
            </a:extLst>
          </p:cNvPr>
          <p:cNvSpPr/>
          <p:nvPr userDrawn="1"/>
        </p:nvSpPr>
        <p:spPr>
          <a:xfrm>
            <a:off x="0" y="-24769"/>
            <a:ext cx="12191985" cy="49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F06212BA-BCB6-4993-939F-CD6A937BB89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20346009"/>
              </p:ext>
            </p:extLst>
          </p:nvPr>
        </p:nvGraphicFramePr>
        <p:xfrm>
          <a:off x="528312" y="38207"/>
          <a:ext cx="1113536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072">
                  <a:extLst>
                    <a:ext uri="{9D8B030D-6E8A-4147-A177-3AD203B41FA5}">
                      <a16:colId xmlns:a16="http://schemas.microsoft.com/office/drawing/2014/main" val="1260281475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43944938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24120861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3396764474"/>
                    </a:ext>
                  </a:extLst>
                </a:gridCol>
                <a:gridCol w="2227072">
                  <a:extLst>
                    <a:ext uri="{9D8B030D-6E8A-4147-A177-3AD203B41FA5}">
                      <a16:colId xmlns:a16="http://schemas.microsoft.com/office/drawing/2014/main" val="522688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Grundlagen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Vorteile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u="none" dirty="0">
                          <a:solidFill>
                            <a:schemeClr val="bg1"/>
                          </a:solidFill>
                        </a:rPr>
                        <a:t>Zielstellung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dirty="0">
                          <a:solidFill>
                            <a:schemeClr val="bg1"/>
                          </a:solidFill>
                        </a:rPr>
                        <a:t>Umsetzung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u="none" dirty="0">
                          <a:solidFill>
                            <a:schemeClr val="bg1"/>
                          </a:solidFill>
                        </a:rPr>
                        <a:t>Fazit</a:t>
                      </a:r>
                      <a:endParaRPr lang="de-DE" sz="1400" b="1" u="none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6994262"/>
                  </a:ext>
                </a:extLst>
              </a:tr>
            </a:tbl>
          </a:graphicData>
        </a:graphic>
      </p:graphicFrame>
      <p:sp>
        <p:nvSpPr>
          <p:cNvPr id="12" name="Rechteck 11">
            <a:hlinkClick r:id="rId2" action="ppaction://hlinksldjump"/>
            <a:extLst>
              <a:ext uri="{FF2B5EF4-FFF2-40B4-BE49-F238E27FC236}">
                <a16:creationId xmlns:a16="http://schemas.microsoft.com/office/drawing/2014/main" id="{65CCC1F6-8078-4333-82D2-2B135759C9AA}"/>
              </a:ext>
            </a:extLst>
          </p:cNvPr>
          <p:cNvSpPr/>
          <p:nvPr userDrawn="1"/>
        </p:nvSpPr>
        <p:spPr>
          <a:xfrm>
            <a:off x="599441" y="-1487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A3EF0764-6959-436A-B41C-835B727C579D}"/>
              </a:ext>
            </a:extLst>
          </p:cNvPr>
          <p:cNvSpPr/>
          <p:nvPr userDrawn="1"/>
        </p:nvSpPr>
        <p:spPr>
          <a:xfrm>
            <a:off x="2905761" y="-4169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4" action="ppaction://hlinksldjump"/>
            <a:extLst>
              <a:ext uri="{FF2B5EF4-FFF2-40B4-BE49-F238E27FC236}">
                <a16:creationId xmlns:a16="http://schemas.microsoft.com/office/drawing/2014/main" id="{3E1985A4-94D4-44E4-8C1F-0DB1684ABBF4}"/>
              </a:ext>
            </a:extLst>
          </p:cNvPr>
          <p:cNvSpPr/>
          <p:nvPr userDrawn="1"/>
        </p:nvSpPr>
        <p:spPr>
          <a:xfrm>
            <a:off x="5212081" y="-14870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5" action="ppaction://hlinksldjump"/>
            <a:extLst>
              <a:ext uri="{FF2B5EF4-FFF2-40B4-BE49-F238E27FC236}">
                <a16:creationId xmlns:a16="http://schemas.microsoft.com/office/drawing/2014/main" id="{3E183948-4BA6-4B39-84DB-39A8C501E0D8}"/>
              </a:ext>
            </a:extLst>
          </p:cNvPr>
          <p:cNvSpPr/>
          <p:nvPr userDrawn="1"/>
        </p:nvSpPr>
        <p:spPr>
          <a:xfrm>
            <a:off x="7366001" y="-85729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6" action="ppaction://hlinksldjump"/>
            <a:extLst>
              <a:ext uri="{FF2B5EF4-FFF2-40B4-BE49-F238E27FC236}">
                <a16:creationId xmlns:a16="http://schemas.microsoft.com/office/drawing/2014/main" id="{A53A0E3C-347A-4BED-873E-641EE06EF80B}"/>
              </a:ext>
            </a:extLst>
          </p:cNvPr>
          <p:cNvSpPr/>
          <p:nvPr userDrawn="1"/>
        </p:nvSpPr>
        <p:spPr>
          <a:xfrm>
            <a:off x="9519921" y="-24508"/>
            <a:ext cx="1920240" cy="624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54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hne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65653"/>
            <a:ext cx="10058400" cy="4023360"/>
          </a:xfrm>
        </p:spPr>
        <p:txBody>
          <a:bodyPr/>
          <a:lstStyle>
            <a:lvl1pPr marL="288000" indent="-28800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28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4150AA20-35D2-4F72-B983-520A9B70AC3B}"/>
              </a:ext>
            </a:extLst>
          </p:cNvPr>
          <p:cNvSpPr/>
          <p:nvPr userDrawn="1"/>
        </p:nvSpPr>
        <p:spPr>
          <a:xfrm>
            <a:off x="0" y="-55249"/>
            <a:ext cx="12191985" cy="49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238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de-DE"/>
              <a:t>17.05.2021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Kolloquium – Larissa Wagnerberger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FA29C0B-664F-487D-95C4-1C91FFFE8B42}" type="slidenum">
              <a:rPr lang="de-DE" smtClean="0"/>
              <a:pPr/>
              <a:t>‹#›</a:t>
            </a:fld>
            <a:r>
              <a:rPr lang="de-DE" dirty="0"/>
              <a:t>/18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88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50" r:id="rId3"/>
    <p:sldLayoutId id="2147483744" r:id="rId4"/>
    <p:sldLayoutId id="2147483745" r:id="rId5"/>
    <p:sldLayoutId id="2147483746" r:id="rId6"/>
    <p:sldLayoutId id="2147483749" r:id="rId7"/>
    <p:sldLayoutId id="2147483747" r:id="rId8"/>
    <p:sldLayoutId id="2147483748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6.png"/><Relationship Id="rId4" Type="http://schemas.openxmlformats.org/officeDocument/2006/relationships/video" Target="../media/media3.mp4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2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15F45-4D62-4E5F-96DE-1669E9101F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de-DE" sz="4400" dirty="0"/>
              <a:t>Umsetzung einer inversen Kinematik in Unity</a:t>
            </a:r>
            <a:br>
              <a:rPr lang="de-DE" sz="4400" dirty="0"/>
            </a:br>
            <a:r>
              <a:rPr lang="de-DE" sz="4400" dirty="0"/>
              <a:t>VR-Anwendungen </a:t>
            </a:r>
            <a:br>
              <a:rPr lang="de-DE" sz="4400" dirty="0"/>
            </a:br>
            <a:r>
              <a:rPr lang="de-DE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 Beispiel der Diagnostik- und Reha-Applikationen im Forschungsprojekt VReha </a:t>
            </a:r>
            <a:endParaRPr lang="de-DE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6B3FC0-B460-4F7D-987C-A07D489D5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de-DE" cap="none" dirty="0"/>
          </a:p>
          <a:p>
            <a:pPr algn="ctr"/>
            <a:r>
              <a:rPr lang="de-DE" cap="none" dirty="0"/>
              <a:t>Kolloquium der Bachelorarbeit - Larissa Wagnerberger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79B1D9-C071-4CA3-B60C-C36EBF634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8641" r="13212"/>
          <a:stretch/>
        </p:blipFill>
        <p:spPr>
          <a:xfrm>
            <a:off x="9037235" y="491489"/>
            <a:ext cx="2590884" cy="100393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5917C1-2E2C-4041-BDAD-7F32A13721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9965" t="18423"/>
          <a:stretch/>
        </p:blipFill>
        <p:spPr>
          <a:xfrm>
            <a:off x="563879" y="491489"/>
            <a:ext cx="2761491" cy="68961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3F3FD3-672A-4364-BCB4-6946FD68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17.05.2021</a:t>
            </a:r>
          </a:p>
        </p:txBody>
      </p:sp>
    </p:spTree>
    <p:extLst>
      <p:ext uri="{BB962C8B-B14F-4D97-AF65-F5344CB8AC3E}">
        <p14:creationId xmlns:p14="http://schemas.microsoft.com/office/powerpoint/2010/main" val="316524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380BB-B0E6-480D-BEB9-B2E7409C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5740DB-3AFE-4A06-89ED-DF9B3374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8C523C-74AE-4166-A0C3-9DD5A092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5F85E2-BFB7-4DCB-8315-F660B54F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D9CDBF-3E01-4956-BB32-B2982D0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6" descr="Project Path: C:\Users\Lari\Documents\Studium\7.Semester\Bachelorarbeit\Sonstiges\EvaluationNeu!.opju&#10;PE Folder: &#10;Short Name: Box1">
            <a:extLst>
              <a:ext uri="{FF2B5EF4-FFF2-40B4-BE49-F238E27FC236}">
                <a16:creationId xmlns:a16="http://schemas.microsoft.com/office/drawing/2014/main" id="{D4BC0585-4C1E-417A-8AE9-77B0D875B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17" y="1800272"/>
            <a:ext cx="6516658" cy="47711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B084E09-BCD3-4507-889C-E1CA74CB69CB}"/>
              </a:ext>
            </a:extLst>
          </p:cNvPr>
          <p:cNvSpPr txBox="1"/>
          <p:nvPr/>
        </p:nvSpPr>
        <p:spPr>
          <a:xfrm>
            <a:off x="2917309" y="6077582"/>
            <a:ext cx="1348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Ellenbogen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6A1104-B182-47BE-948C-72982436629D}"/>
              </a:ext>
            </a:extLst>
          </p:cNvPr>
          <p:cNvSpPr txBox="1"/>
          <p:nvPr/>
        </p:nvSpPr>
        <p:spPr>
          <a:xfrm>
            <a:off x="5850616" y="6077581"/>
            <a:ext cx="1348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Schulter</a:t>
            </a:r>
          </a:p>
        </p:txBody>
      </p:sp>
    </p:spTree>
    <p:extLst>
      <p:ext uri="{BB962C8B-B14F-4D97-AF65-F5344CB8AC3E}">
        <p14:creationId xmlns:p14="http://schemas.microsoft.com/office/powerpoint/2010/main" val="3913638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E1698-07DC-414D-A6AF-D4BA9B4D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Skalierung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554CAB-66BF-4D7D-A8AF-C9E60DE93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  Körpergröße</a:t>
            </a:r>
          </a:p>
          <a:p>
            <a:r>
              <a:rPr lang="de-DE" dirty="0"/>
              <a:t>  Armlänge</a:t>
            </a:r>
          </a:p>
          <a:p>
            <a:r>
              <a:rPr lang="de-DE" dirty="0"/>
              <a:t>  Höhe der Hüftgelenke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E09EBD-C893-44FB-9593-028CC07A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E5C52D-2DFE-453E-BB78-30B10D91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431083-8639-4A35-9EF5-CB8331B3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11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A69C06-12F7-40E3-9524-90F6277FD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471" t="23258" r="33907" b="14623"/>
          <a:stretch/>
        </p:blipFill>
        <p:spPr>
          <a:xfrm>
            <a:off x="642257" y="855844"/>
            <a:ext cx="4026577" cy="5146312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D3FD23F2-EE79-4B25-8BCE-C9F45DFD40AE}"/>
              </a:ext>
            </a:extLst>
          </p:cNvPr>
          <p:cNvSpPr/>
          <p:nvPr/>
        </p:nvSpPr>
        <p:spPr>
          <a:xfrm>
            <a:off x="5696129" y="2165203"/>
            <a:ext cx="278005" cy="261480"/>
          </a:xfrm>
          <a:prstGeom prst="ellipse">
            <a:avLst/>
          </a:prstGeom>
          <a:solidFill>
            <a:srgbClr val="27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428C7F7-EE8E-477D-930A-E79C0B12B609}"/>
              </a:ext>
            </a:extLst>
          </p:cNvPr>
          <p:cNvSpPr/>
          <p:nvPr/>
        </p:nvSpPr>
        <p:spPr>
          <a:xfrm>
            <a:off x="5696129" y="2692318"/>
            <a:ext cx="278005" cy="261480"/>
          </a:xfrm>
          <a:prstGeom prst="ellipse">
            <a:avLst/>
          </a:prstGeom>
          <a:solidFill>
            <a:srgbClr val="BE16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1E6D120-07D8-4449-9074-2A044E58BA38}"/>
              </a:ext>
            </a:extLst>
          </p:cNvPr>
          <p:cNvSpPr/>
          <p:nvPr/>
        </p:nvSpPr>
        <p:spPr>
          <a:xfrm>
            <a:off x="5696128" y="3232355"/>
            <a:ext cx="278005" cy="261480"/>
          </a:xfrm>
          <a:prstGeom prst="ellipse">
            <a:avLst/>
          </a:prstGeom>
          <a:solidFill>
            <a:srgbClr val="00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1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2F340-0ED4-453B-8E34-DBFC36BC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Platzierung der Effektoren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4BDEC94-646D-4F92-9316-6D7456176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36E879D-7B14-4F6A-B221-2A40BB32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AADC7B-9331-4055-98CC-6A092717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AE166-89E6-489C-9668-6E34FFF19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12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4FFB163-FF78-4BD1-BE44-6727A0A3D2B0}"/>
              </a:ext>
            </a:extLst>
          </p:cNvPr>
          <p:cNvGrpSpPr/>
          <p:nvPr/>
        </p:nvGrpSpPr>
        <p:grpSpPr>
          <a:xfrm>
            <a:off x="6344529" y="3429000"/>
            <a:ext cx="3694668" cy="369332"/>
            <a:chOff x="5556738" y="2438400"/>
            <a:chExt cx="3694668" cy="369332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D43DDFC-F34F-4E3C-BD7E-D86235FC2E90}"/>
                </a:ext>
              </a:extLst>
            </p:cNvPr>
            <p:cNvSpPr/>
            <p:nvPr/>
          </p:nvSpPr>
          <p:spPr>
            <a:xfrm>
              <a:off x="5556738" y="2504048"/>
              <a:ext cx="278005" cy="2614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E20D470-D157-4097-8B6D-AB2E000170DF}"/>
                </a:ext>
              </a:extLst>
            </p:cNvPr>
            <p:cNvSpPr txBox="1"/>
            <p:nvPr/>
          </p:nvSpPr>
          <p:spPr>
            <a:xfrm>
              <a:off x="5834743" y="2438400"/>
              <a:ext cx="3416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Leap Motion, Oculus Quest, Kinect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26238DB-024C-4AD1-A89E-469C88509679}"/>
              </a:ext>
            </a:extLst>
          </p:cNvPr>
          <p:cNvGrpSpPr/>
          <p:nvPr/>
        </p:nvGrpSpPr>
        <p:grpSpPr>
          <a:xfrm>
            <a:off x="6344529" y="3863980"/>
            <a:ext cx="3694668" cy="369332"/>
            <a:chOff x="5556738" y="2438400"/>
            <a:chExt cx="3694668" cy="369332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D79E51B-28C8-4FF0-A078-747A8D8FC3D3}"/>
                </a:ext>
              </a:extLst>
            </p:cNvPr>
            <p:cNvSpPr/>
            <p:nvPr/>
          </p:nvSpPr>
          <p:spPr>
            <a:xfrm>
              <a:off x="5556738" y="2504048"/>
              <a:ext cx="278005" cy="261480"/>
            </a:xfrm>
            <a:prstGeom prst="ellipse">
              <a:avLst/>
            </a:prstGeom>
            <a:solidFill>
              <a:srgbClr val="009FE3"/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02211BD-74B9-4C61-9818-BA89A900843A}"/>
                </a:ext>
              </a:extLst>
            </p:cNvPr>
            <p:cNvSpPr txBox="1"/>
            <p:nvPr/>
          </p:nvSpPr>
          <p:spPr>
            <a:xfrm>
              <a:off x="5834743" y="2438400"/>
              <a:ext cx="3416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Leap Motion, Kinect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5B3F645-914A-4ADC-A0EB-8C6390248598}"/>
              </a:ext>
            </a:extLst>
          </p:cNvPr>
          <p:cNvGrpSpPr/>
          <p:nvPr/>
        </p:nvGrpSpPr>
        <p:grpSpPr>
          <a:xfrm>
            <a:off x="6344529" y="4298960"/>
            <a:ext cx="3694668" cy="369332"/>
            <a:chOff x="5556738" y="2438400"/>
            <a:chExt cx="3694668" cy="369332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683A9884-8814-4510-91D4-60DEB12DE208}"/>
                </a:ext>
              </a:extLst>
            </p:cNvPr>
            <p:cNvSpPr/>
            <p:nvPr/>
          </p:nvSpPr>
          <p:spPr>
            <a:xfrm>
              <a:off x="5556738" y="2504048"/>
              <a:ext cx="278005" cy="261480"/>
            </a:xfrm>
            <a:prstGeom prst="ellipse">
              <a:avLst/>
            </a:prstGeom>
            <a:solidFill>
              <a:srgbClr val="00983A"/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7DDFF8A-CC8B-46A4-885A-362B798E4D75}"/>
                </a:ext>
              </a:extLst>
            </p:cNvPr>
            <p:cNvSpPr txBox="1"/>
            <p:nvPr/>
          </p:nvSpPr>
          <p:spPr>
            <a:xfrm>
              <a:off x="5834743" y="2438400"/>
              <a:ext cx="3416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Kinect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A088728-ED03-4088-8B07-06C793D52B0E}"/>
              </a:ext>
            </a:extLst>
          </p:cNvPr>
          <p:cNvGrpSpPr/>
          <p:nvPr/>
        </p:nvGrpSpPr>
        <p:grpSpPr>
          <a:xfrm>
            <a:off x="6344529" y="2994020"/>
            <a:ext cx="3694668" cy="369332"/>
            <a:chOff x="5556738" y="2438400"/>
            <a:chExt cx="3694668" cy="369332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AAC9A95-1AAE-4520-A3B4-8D5286E1F7D0}"/>
                </a:ext>
              </a:extLst>
            </p:cNvPr>
            <p:cNvSpPr/>
            <p:nvPr/>
          </p:nvSpPr>
          <p:spPr>
            <a:xfrm>
              <a:off x="5556738" y="2504048"/>
              <a:ext cx="278005" cy="26148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68F9C77-74BC-436E-9B14-25BD5BBB4849}"/>
                </a:ext>
              </a:extLst>
            </p:cNvPr>
            <p:cNvSpPr txBox="1"/>
            <p:nvPr/>
          </p:nvSpPr>
          <p:spPr>
            <a:xfrm>
              <a:off x="5834743" y="2438400"/>
              <a:ext cx="3416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Oculus Rift, Oculus Quest</a:t>
              </a:r>
            </a:p>
          </p:txBody>
        </p: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42F73090-5DEC-43ED-B56E-315F836CB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335"/>
          <a:stretch/>
        </p:blipFill>
        <p:spPr>
          <a:xfrm>
            <a:off x="377550" y="143576"/>
            <a:ext cx="4958380" cy="7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ABA6A-179E-4BB9-90B7-C698916E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Verwendung unterschiedlicher Sensoren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06F267-93C6-4F75-9B5A-B4C0B9A4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5653"/>
            <a:ext cx="4175760" cy="4023360"/>
          </a:xfrm>
        </p:spPr>
        <p:txBody>
          <a:bodyPr/>
          <a:lstStyle/>
          <a:p>
            <a:r>
              <a:rPr lang="de-DE" dirty="0"/>
              <a:t>Adaption an die Datenverfügbarkeit</a:t>
            </a:r>
          </a:p>
          <a:p>
            <a:r>
              <a:rPr lang="de-DE" dirty="0"/>
              <a:t>Anpassung der Orientierung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F97F7B5-67BC-4113-B4A9-472E6789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04DD77A-50E7-4E52-A9A2-495C95E2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89012"/>
            <a:ext cx="4822804" cy="365125"/>
          </a:xfrm>
        </p:spPr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8B4E593-BC90-4562-8DDB-09C406A0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13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8F67032-1472-468B-8F41-0DE3F50E9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87" y="2626061"/>
            <a:ext cx="7280396" cy="1838960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3244E68-E6C6-4152-80C8-6AD815426044}"/>
              </a:ext>
            </a:extLst>
          </p:cNvPr>
          <p:cNvGrpSpPr/>
          <p:nvPr/>
        </p:nvGrpSpPr>
        <p:grpSpPr>
          <a:xfrm>
            <a:off x="4474835" y="2922257"/>
            <a:ext cx="548832" cy="613271"/>
            <a:chOff x="7712349" y="4214703"/>
            <a:chExt cx="822126" cy="695209"/>
          </a:xfrm>
        </p:grpSpPr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CA07399-E243-45D0-A52B-CC46A406B3A1}"/>
                </a:ext>
              </a:extLst>
            </p:cNvPr>
            <p:cNvCxnSpPr>
              <a:cxnSpLocks/>
            </p:cNvCxnSpPr>
            <p:nvPr/>
          </p:nvCxnSpPr>
          <p:spPr>
            <a:xfrm>
              <a:off x="7814477" y="4841656"/>
              <a:ext cx="71999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F71C7973-2BA1-4FBB-8382-F21B426E8ABE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7712349" y="4630222"/>
              <a:ext cx="695209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E35826C9-F17F-4AE3-BEA1-7C00755E9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5395" y="4214703"/>
              <a:ext cx="0" cy="695209"/>
            </a:xfrm>
            <a:prstGeom prst="straightConnector1">
              <a:avLst/>
            </a:prstGeom>
            <a:ln w="47625">
              <a:solidFill>
                <a:srgbClr val="0EFA14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2536628-2BD2-4C65-B4EA-F52F406351AC}"/>
              </a:ext>
            </a:extLst>
          </p:cNvPr>
          <p:cNvGrpSpPr/>
          <p:nvPr/>
        </p:nvGrpSpPr>
        <p:grpSpPr>
          <a:xfrm>
            <a:off x="6088714" y="3306863"/>
            <a:ext cx="882643" cy="837917"/>
            <a:chOff x="7085399" y="4630220"/>
            <a:chExt cx="1322160" cy="949871"/>
          </a:xfrm>
        </p:grpSpPr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0D95EE3-20F0-4FD0-9B3F-A19347DEE4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5399" y="4846538"/>
              <a:ext cx="71999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4E785602-00E6-4883-B4C3-58000C149A9F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7712349" y="4630220"/>
              <a:ext cx="69521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F0DB4F5F-81C8-4DF9-B42B-E274889DC501}"/>
                </a:ext>
              </a:extLst>
            </p:cNvPr>
            <p:cNvCxnSpPr>
              <a:cxnSpLocks/>
            </p:cNvCxnSpPr>
            <p:nvPr/>
          </p:nvCxnSpPr>
          <p:spPr>
            <a:xfrm>
              <a:off x="7805397" y="4884881"/>
              <a:ext cx="0" cy="695210"/>
            </a:xfrm>
            <a:prstGeom prst="straightConnector1">
              <a:avLst/>
            </a:prstGeom>
            <a:ln w="47625">
              <a:solidFill>
                <a:srgbClr val="0EFA14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AAE96B7-626A-483D-9F26-CD4E856D87FC}"/>
              </a:ext>
            </a:extLst>
          </p:cNvPr>
          <p:cNvGrpSpPr/>
          <p:nvPr/>
        </p:nvGrpSpPr>
        <p:grpSpPr>
          <a:xfrm>
            <a:off x="9552533" y="3288803"/>
            <a:ext cx="882645" cy="837917"/>
            <a:chOff x="7085397" y="4630220"/>
            <a:chExt cx="1322162" cy="949871"/>
          </a:xfrm>
        </p:grpSpPr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41776DE6-2699-42F3-8AB3-256255568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5397" y="4841655"/>
              <a:ext cx="719998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69F4F4D-5870-4B1C-A06E-1FE1D4BEC631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7712349" y="4630220"/>
              <a:ext cx="695210" cy="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1DE08081-0727-4DF9-A43C-DA939517EBC4}"/>
                </a:ext>
              </a:extLst>
            </p:cNvPr>
            <p:cNvCxnSpPr>
              <a:cxnSpLocks/>
            </p:cNvCxnSpPr>
            <p:nvPr/>
          </p:nvCxnSpPr>
          <p:spPr>
            <a:xfrm>
              <a:off x="7805397" y="4884881"/>
              <a:ext cx="0" cy="695210"/>
            </a:xfrm>
            <a:prstGeom prst="straightConnector1">
              <a:avLst/>
            </a:prstGeom>
            <a:ln w="47625">
              <a:solidFill>
                <a:srgbClr val="0EFA14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C9CEFFE-E4F8-43E7-91E2-257C38F9934B}"/>
              </a:ext>
            </a:extLst>
          </p:cNvPr>
          <p:cNvGrpSpPr/>
          <p:nvPr/>
        </p:nvGrpSpPr>
        <p:grpSpPr>
          <a:xfrm>
            <a:off x="8189451" y="2909618"/>
            <a:ext cx="542770" cy="613271"/>
            <a:chOff x="7712349" y="4179899"/>
            <a:chExt cx="813046" cy="695210"/>
          </a:xfrm>
        </p:grpSpPr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0B087CDD-60AA-46D2-A1CB-738744875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5395" y="4179899"/>
              <a:ext cx="0" cy="695210"/>
            </a:xfrm>
            <a:prstGeom prst="straightConnector1">
              <a:avLst/>
            </a:prstGeom>
            <a:ln w="47625">
              <a:solidFill>
                <a:srgbClr val="00B0F0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5EECD6A-482B-4C5F-9B60-0E27A2FF316E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7712349" y="4630220"/>
              <a:ext cx="69521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CA205C74-BB81-4CFA-9BEE-7CD36A987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5397" y="4857903"/>
              <a:ext cx="719998" cy="0"/>
            </a:xfrm>
            <a:prstGeom prst="straightConnector1">
              <a:avLst/>
            </a:prstGeom>
            <a:ln w="47625">
              <a:solidFill>
                <a:srgbClr val="0EFA14"/>
              </a:solidFill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0662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F284E-65AC-419B-AA74-744680EA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Verwendung der Kinect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BF45979-409B-4C19-A228-2DC2384E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5653"/>
            <a:ext cx="4076378" cy="4023360"/>
          </a:xfrm>
        </p:spPr>
        <p:txBody>
          <a:bodyPr/>
          <a:lstStyle/>
          <a:p>
            <a:r>
              <a:rPr lang="de-DE" dirty="0"/>
              <a:t>Azure Kinect &amp; Kinect 2.0</a:t>
            </a:r>
          </a:p>
          <a:p>
            <a:r>
              <a:rPr lang="de-DE" dirty="0"/>
              <a:t>Transformation des Koordinatensystems</a:t>
            </a:r>
          </a:p>
          <a:p>
            <a:r>
              <a:rPr lang="de-DE" dirty="0"/>
              <a:t>Platzierung von Hüft- und Fuß-Effektoren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5B6185-1454-4A8F-A83B-2257D990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3EC703B-1C1C-459E-8D15-903C1371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92D09B4-3B38-4453-AF99-87E437EC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14</a:t>
            </a:fld>
            <a:endParaRPr lang="de-DE"/>
          </a:p>
        </p:txBody>
      </p:sp>
      <p:pic>
        <p:nvPicPr>
          <p:cNvPr id="5" name="Inhaltsplatzhalter 5">
            <a:extLst>
              <a:ext uri="{FF2B5EF4-FFF2-40B4-BE49-F238E27FC236}">
                <a16:creationId xmlns:a16="http://schemas.microsoft.com/office/drawing/2014/main" id="{3E7FC059-F3FE-4C7E-A7E1-9C1855FB1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" r="1753"/>
          <a:stretch/>
        </p:blipFill>
        <p:spPr>
          <a:xfrm>
            <a:off x="6814401" y="2058053"/>
            <a:ext cx="1489895" cy="32431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6596221-E7FE-43BC-8570-9B799995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53" y="2065654"/>
            <a:ext cx="1488354" cy="32355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3CC67C-233F-4173-B19E-ED16D6394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380" y="2058053"/>
            <a:ext cx="1726978" cy="32431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1AF91D-E0A4-4255-878D-0ADDF9E43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58" y="2058053"/>
            <a:ext cx="1629684" cy="324315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C0FE670-6BF0-46AA-91A8-F63606373691}"/>
              </a:ext>
            </a:extLst>
          </p:cNvPr>
          <p:cNvSpPr txBox="1"/>
          <p:nvPr/>
        </p:nvSpPr>
        <p:spPr>
          <a:xfrm>
            <a:off x="5184717" y="5295177"/>
            <a:ext cx="18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ohne Kinect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14FAED1-8D5D-4E45-B222-D0F472750D9F}"/>
              </a:ext>
            </a:extLst>
          </p:cNvPr>
          <p:cNvSpPr txBox="1"/>
          <p:nvPr/>
        </p:nvSpPr>
        <p:spPr>
          <a:xfrm>
            <a:off x="6729304" y="5314123"/>
            <a:ext cx="18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mit Kinect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9407E4-7C65-4249-821E-D98A9283F279}"/>
              </a:ext>
            </a:extLst>
          </p:cNvPr>
          <p:cNvSpPr txBox="1"/>
          <p:nvPr/>
        </p:nvSpPr>
        <p:spPr>
          <a:xfrm>
            <a:off x="8389341" y="5295176"/>
            <a:ext cx="18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ohne Kinect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3B48EDE-62F5-41B8-970E-610D177ED94E}"/>
              </a:ext>
            </a:extLst>
          </p:cNvPr>
          <p:cNvSpPr txBox="1"/>
          <p:nvPr/>
        </p:nvSpPr>
        <p:spPr>
          <a:xfrm>
            <a:off x="10025307" y="5276229"/>
            <a:ext cx="187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mit Kinect</a:t>
            </a:r>
          </a:p>
        </p:txBody>
      </p:sp>
    </p:spTree>
    <p:extLst>
      <p:ext uri="{BB962C8B-B14F-4D97-AF65-F5344CB8AC3E}">
        <p14:creationId xmlns:p14="http://schemas.microsoft.com/office/powerpoint/2010/main" val="80415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56DD9-4FDB-4637-9EEC-6A946AB8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880" y="286603"/>
            <a:ext cx="5892800" cy="1450757"/>
          </a:xfrm>
        </p:spPr>
        <p:txBody>
          <a:bodyPr>
            <a:normAutofit/>
          </a:bodyPr>
          <a:lstStyle/>
          <a:p>
            <a:r>
              <a:rPr lang="de-DE" dirty="0"/>
              <a:t>Sonstige Anpassungen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03C735-E92C-439E-82FA-6D800D23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880" y="2086892"/>
            <a:ext cx="5384800" cy="4023360"/>
          </a:xfrm>
        </p:spPr>
        <p:txBody>
          <a:bodyPr>
            <a:normAutofit/>
          </a:bodyPr>
          <a:lstStyle/>
          <a:p>
            <a:r>
              <a:rPr lang="de-DE" dirty="0"/>
              <a:t>Greifen der Lenkerstange</a:t>
            </a:r>
          </a:p>
          <a:p>
            <a:r>
              <a:rPr lang="de-DE" dirty="0"/>
              <a:t>Einnehmen einer </a:t>
            </a:r>
            <a:r>
              <a:rPr lang="de-DE" dirty="0" err="1"/>
              <a:t>Sitzpose</a:t>
            </a:r>
            <a:endParaRPr lang="de-DE" dirty="0"/>
          </a:p>
          <a:p>
            <a:r>
              <a:rPr lang="de-DE" dirty="0"/>
              <a:t>Anpassung der Avatare</a:t>
            </a:r>
          </a:p>
          <a:p>
            <a:r>
              <a:rPr lang="de-DE" dirty="0"/>
              <a:t>Integration in VReha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1C23CD-3985-44E3-B3E6-755FC4E1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4FB6435-7CF0-4B33-8C1A-9E975027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7262E31-5CF8-4C17-85BF-A770CC69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15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3D032E-48A8-438F-9CBA-64F819011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6" r="1180"/>
          <a:stretch/>
        </p:blipFill>
        <p:spPr>
          <a:xfrm>
            <a:off x="293569" y="680752"/>
            <a:ext cx="5318336" cy="25498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F2EE4B1-0928-4B96-BD91-EFFCFD23C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9" y="3463283"/>
            <a:ext cx="5318337" cy="26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6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C61062-F74B-4720-AEAC-6A2B5FB51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9080" y="2378075"/>
            <a:ext cx="1104900" cy="1085850"/>
          </a:xfrm>
          <a:prstGeom prst="rect">
            <a:avLst/>
          </a:prstGeom>
        </p:spPr>
      </p:pic>
      <p:pic>
        <p:nvPicPr>
          <p:cNvPr id="3" name="Medien3">
            <a:hlinkClick r:id="" action="ppaction://media"/>
            <a:extLst>
              <a:ext uri="{FF2B5EF4-FFF2-40B4-BE49-F238E27FC236}">
                <a16:creationId xmlns:a16="http://schemas.microsoft.com/office/drawing/2014/main" id="{DBA9643E-956C-474D-9AA3-EB6C8C5C0F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833121"/>
            <a:ext cx="8780762" cy="4939178"/>
          </a:xfrm>
          <a:prstGeom prst="rect">
            <a:avLst/>
          </a:prstGeom>
        </p:spPr>
      </p:pic>
      <p:pic>
        <p:nvPicPr>
          <p:cNvPr id="9" name="Medien1">
            <a:hlinkClick r:id="" action="ppaction://media"/>
            <a:extLst>
              <a:ext uri="{FF2B5EF4-FFF2-40B4-BE49-F238E27FC236}">
                <a16:creationId xmlns:a16="http://schemas.microsoft.com/office/drawing/2014/main" id="{ABA87038-0D8D-4014-803C-99BE1BF6D0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80762" y="833121"/>
            <a:ext cx="3411238" cy="495179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7F6FC4-7849-4DFF-BD3C-0748655C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5A80B-D05E-41A9-BB7A-1A864ED5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D6FF40-0BBA-4574-812D-7EEADA40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8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64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36DA1-1068-4026-9C65-DCCDDBF5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Nutzerstudie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FFCB96-1D89-4C4E-999A-7200EFF8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Fragen zum Verkörperungsgefühl und der Physischen Präsenz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0DA39E-5CD6-4305-BFE8-28DBD575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884AE84-EDF4-44C3-A2C6-87D5209A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0E487AFB-706B-410B-8FC0-37BC6BC7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D16D55F8-EF0D-4340-A94B-7867CD6B89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423148"/>
              </p:ext>
            </p:extLst>
          </p:nvPr>
        </p:nvGraphicFramePr>
        <p:xfrm>
          <a:off x="7147959" y="30106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DA97FB8A-332C-4BAD-BA64-F06CD8BAF035}"/>
              </a:ext>
            </a:extLst>
          </p:cNvPr>
          <p:cNvSpPr txBox="1"/>
          <p:nvPr/>
        </p:nvSpPr>
        <p:spPr>
          <a:xfrm>
            <a:off x="2104156" y="5957745"/>
            <a:ext cx="3604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Verkörperungsgefühl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9113E84-5BD7-4705-BEA8-3F45526A4788}"/>
              </a:ext>
            </a:extLst>
          </p:cNvPr>
          <p:cNvSpPr txBox="1"/>
          <p:nvPr/>
        </p:nvSpPr>
        <p:spPr>
          <a:xfrm>
            <a:off x="5708490" y="5966622"/>
            <a:ext cx="2032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Physische Präsenz</a:t>
            </a:r>
          </a:p>
        </p:txBody>
      </p:sp>
      <p:graphicFrame>
        <p:nvGraphicFramePr>
          <p:cNvPr id="15" name="Objekt 14" descr="Project Path: C:\Users\Lari\Documents\Studium\7.Semester\Bachelorarbeit\Sonstiges\Nutzerstudie.opju&#10;PE Folder: /Nutzerstudie/Folder1/&#10;Short Name: Graph2">
            <a:extLst>
              <a:ext uri="{FF2B5EF4-FFF2-40B4-BE49-F238E27FC236}">
                <a16:creationId xmlns:a16="http://schemas.microsoft.com/office/drawing/2014/main" id="{A4C4C7C5-2EE3-4FF0-B032-02D3A6685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457211"/>
              </p:ext>
            </p:extLst>
          </p:nvPr>
        </p:nvGraphicFramePr>
        <p:xfrm>
          <a:off x="1308010" y="2419592"/>
          <a:ext cx="6610838" cy="3854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Graph" r:id="rId4" imgW="1728000" imgH="1008000" progId="Origin95.Graph">
                  <p:embed/>
                </p:oleObj>
              </mc:Choice>
              <mc:Fallback>
                <p:oleObj name="Graph" r:id="rId4" imgW="1728000" imgH="1008000" progId="Origin95.Graph">
                  <p:embed/>
                  <p:pic>
                    <p:nvPicPr>
                      <p:cNvPr id="14" name="Objekt 13" descr="Project Path: C:\Users\Lari\Documents\Studium\7.Semester\Bachelorarbeit\Sonstiges\Nutzerstudie.opju&#10;PE Folder: /Nutzerstudie/Folder1/&#10;Short Name: Graph2">
                        <a:extLst>
                          <a:ext uri="{FF2B5EF4-FFF2-40B4-BE49-F238E27FC236}">
                            <a16:creationId xmlns:a16="http://schemas.microsoft.com/office/drawing/2014/main" id="{F1BC2329-3602-4DAF-9C32-B76DA295F7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8010" y="2419592"/>
                        <a:ext cx="6610838" cy="3854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85BEF458-80BA-4703-B14A-B9B24C986B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2809946"/>
              </p:ext>
            </p:extLst>
          </p:nvPr>
        </p:nvGraphicFramePr>
        <p:xfrm>
          <a:off x="7739897" y="2643941"/>
          <a:ext cx="3594735" cy="3445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177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074DA-F678-4B85-AB98-6B3DC369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DB525A-0691-47A1-82F9-7EE506389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5653"/>
            <a:ext cx="4753104" cy="4023360"/>
          </a:xfrm>
        </p:spPr>
        <p:txBody>
          <a:bodyPr/>
          <a:lstStyle/>
          <a:p>
            <a:r>
              <a:rPr lang="de-DE" dirty="0"/>
              <a:t>Integration von vielfältigen  Avatare</a:t>
            </a:r>
          </a:p>
          <a:p>
            <a:r>
              <a:rPr lang="de-DE" dirty="0"/>
              <a:t>Feedback umsetzen</a:t>
            </a:r>
          </a:p>
          <a:p>
            <a:r>
              <a:rPr lang="de-DE" dirty="0"/>
              <a:t>Andere Trackingsysteme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A6697453-1710-4338-9A96-7B91749A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46FEB5A5-84F6-4985-93FA-AEAF8835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B0BA1F-B854-4686-B01D-4858EC36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18</a:t>
            </a:fld>
            <a:endParaRPr lang="de-DE"/>
          </a:p>
        </p:txBody>
      </p:sp>
      <p:pic>
        <p:nvPicPr>
          <p:cNvPr id="8" name="Grafik 7" descr="Ein Bild, das Frau, Person, Dame, weiblich enthält.&#10;&#10;Automatisch generierte Beschreibung">
            <a:extLst>
              <a:ext uri="{FF2B5EF4-FFF2-40B4-BE49-F238E27FC236}">
                <a16:creationId xmlns:a16="http://schemas.microsoft.com/office/drawing/2014/main" id="{40A4122F-A488-485F-83C1-FA4D091C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148" y="3958048"/>
            <a:ext cx="1422252" cy="2040179"/>
          </a:xfrm>
          <a:prstGeom prst="rect">
            <a:avLst/>
          </a:prstGeom>
        </p:spPr>
      </p:pic>
      <p:pic>
        <p:nvPicPr>
          <p:cNvPr id="7" name="Grafik 6" descr="Ein Bild, das Person, stehend, darstellend, Anzug enthält.&#10;&#10;Automatisch generierte Beschreibung">
            <a:extLst>
              <a:ext uri="{FF2B5EF4-FFF2-40B4-BE49-F238E27FC236}">
                <a16:creationId xmlns:a16="http://schemas.microsoft.com/office/drawing/2014/main" id="{2A74CC0E-DB2C-4804-A008-60916498D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96" y="1775687"/>
            <a:ext cx="1262181" cy="1962513"/>
          </a:xfrm>
          <a:prstGeom prst="rect">
            <a:avLst/>
          </a:prstGeom>
        </p:spPr>
      </p:pic>
      <p:pic>
        <p:nvPicPr>
          <p:cNvPr id="12" name="Grafik 11" descr="Ein Bild, das Person, Anzug, stehend, darstellend enthält.&#10;&#10;Automatisch generierte Beschreibung">
            <a:extLst>
              <a:ext uri="{FF2B5EF4-FFF2-40B4-BE49-F238E27FC236}">
                <a16:creationId xmlns:a16="http://schemas.microsoft.com/office/drawing/2014/main" id="{91EB3363-3B1B-4B27-AC0B-87CC57240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93" y="1775686"/>
            <a:ext cx="1256007" cy="2016857"/>
          </a:xfrm>
          <a:prstGeom prst="rect">
            <a:avLst/>
          </a:prstGeom>
        </p:spPr>
      </p:pic>
      <p:pic>
        <p:nvPicPr>
          <p:cNvPr id="15" name="Grafik 14" descr="Ein Bild, das Person, darstellend enthält.&#10;&#10;Automatisch generierte Beschreibung">
            <a:extLst>
              <a:ext uri="{FF2B5EF4-FFF2-40B4-BE49-F238E27FC236}">
                <a16:creationId xmlns:a16="http://schemas.microsoft.com/office/drawing/2014/main" id="{1B3731AB-79C9-425B-9AEE-00690D796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89" y="1775688"/>
            <a:ext cx="1256008" cy="1962513"/>
          </a:xfrm>
          <a:prstGeom prst="rect">
            <a:avLst/>
          </a:prstGeom>
        </p:spPr>
      </p:pic>
      <p:pic>
        <p:nvPicPr>
          <p:cNvPr id="17" name="Grafik 16" descr="Ein Bild, das Mann, Person, darstellend enthält.&#10;&#10;Automatisch generierte Beschreibung">
            <a:extLst>
              <a:ext uri="{FF2B5EF4-FFF2-40B4-BE49-F238E27FC236}">
                <a16:creationId xmlns:a16="http://schemas.microsoft.com/office/drawing/2014/main" id="{166F6091-07E9-4176-BF50-8AAEB1050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66" y="3981392"/>
            <a:ext cx="1422253" cy="1962000"/>
          </a:xfrm>
          <a:prstGeom prst="rect">
            <a:avLst/>
          </a:prstGeom>
        </p:spPr>
      </p:pic>
      <p:pic>
        <p:nvPicPr>
          <p:cNvPr id="21" name="Grafik 20" descr="Ein Bild, das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2CDB52CD-61EB-453D-8E97-9226E71FB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42" y="3958049"/>
            <a:ext cx="1351823" cy="198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6">
            <a:extLst>
              <a:ext uri="{FF2B5EF4-FFF2-40B4-BE49-F238E27FC236}">
                <a16:creationId xmlns:a16="http://schemas.microsoft.com/office/drawing/2014/main" id="{69C5F1CC-81CF-4FB4-9977-391DF5B09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F8D008-09BB-4A74-8712-47463719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81000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 err="1">
                <a:solidFill>
                  <a:srgbClr val="FFFFFF"/>
                </a:solidFill>
              </a:rPr>
              <a:t>Vielen</a:t>
            </a:r>
            <a:r>
              <a:rPr lang="en-US" sz="3700" dirty="0">
                <a:solidFill>
                  <a:srgbClr val="FFFFFF"/>
                </a:solidFill>
              </a:rPr>
              <a:t> Dank </a:t>
            </a:r>
            <a:r>
              <a:rPr lang="en-US" sz="3700" dirty="0" err="1">
                <a:solidFill>
                  <a:srgbClr val="FFFFFF"/>
                </a:solidFill>
              </a:rPr>
              <a:t>für</a:t>
            </a:r>
            <a:r>
              <a:rPr lang="en-US" sz="3700" dirty="0">
                <a:solidFill>
                  <a:srgbClr val="FFFFFF"/>
                </a:solidFill>
              </a:rPr>
              <a:t> </a:t>
            </a:r>
            <a:r>
              <a:rPr lang="en-US" sz="3700" dirty="0" err="1">
                <a:solidFill>
                  <a:srgbClr val="FFFFFF"/>
                </a:solidFill>
              </a:rPr>
              <a:t>Ihre</a:t>
            </a:r>
            <a:r>
              <a:rPr lang="en-US" sz="3700" dirty="0">
                <a:solidFill>
                  <a:srgbClr val="FFFFFF"/>
                </a:solidFill>
              </a:rPr>
              <a:t> </a:t>
            </a:r>
            <a:r>
              <a:rPr lang="en-US" sz="3700" dirty="0" err="1">
                <a:solidFill>
                  <a:srgbClr val="FFFFFF"/>
                </a:solidFill>
              </a:rPr>
              <a:t>Aufmerksamkeit</a:t>
            </a:r>
            <a:r>
              <a:rPr lang="en-US" sz="3700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3AA15F-D5BA-4BC8-A22B-9B94D0755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4"/>
          <a:stretch/>
        </p:blipFill>
        <p:spPr>
          <a:xfrm>
            <a:off x="4639733" y="-40630"/>
            <a:ext cx="7552266" cy="6857990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AFDD4421-3DEC-4941-9625-756F8B5C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7BF086-2E76-4E3E-9326-E0437CB1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14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C67F8-C253-41A3-AEC1-E58AFB10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B95A9-3202-4219-99D0-E2961554E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Grundlagen</a:t>
            </a:r>
          </a:p>
          <a:p>
            <a:r>
              <a:rPr lang="de-DE" dirty="0"/>
              <a:t>Vorteile</a:t>
            </a:r>
          </a:p>
          <a:p>
            <a:r>
              <a:rPr lang="de-DE" dirty="0"/>
              <a:t>Zielstellung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Fazit</a:t>
            </a:r>
          </a:p>
          <a:p>
            <a:pPr marL="201168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AE3B2B-858E-4648-9CA9-58983665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D1D736-DC17-47F8-A2A5-EBEB0939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4EE52D-D3A7-4C29-8C85-FA7490DC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37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2533E0-18EC-47FC-BF45-D53019FC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C1915C-BB7A-4885-994A-4926BC77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B8996D-D0F0-48C5-AA2C-A70D4999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3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93EEDA-5328-4C47-B422-C909D6FF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VReha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A275FF-54ED-480F-827E-B44071FB4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Virtuelle Welten für digitale Diagnostik und kognitive Rehabilitation</a:t>
            </a:r>
          </a:p>
          <a:p>
            <a:r>
              <a:rPr lang="de-DE" dirty="0"/>
              <a:t>Potenzial der Diagnose und Therapie in VR </a:t>
            </a:r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B18E86-DE27-49E7-A92F-B30FA1ED2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991138"/>
            <a:ext cx="6549121" cy="4612292"/>
          </a:xfrm>
          <a:prstGeom prst="rect">
            <a:avLst/>
          </a:prstGeom>
        </p:spPr>
      </p:pic>
      <p:pic>
        <p:nvPicPr>
          <p:cNvPr id="8" name="Grafik 7" descr="Ein Bild, das Text, Person, drinnen, Computer enthält.&#10;&#10;Automatisch generierte Beschreibung">
            <a:extLst>
              <a:ext uri="{FF2B5EF4-FFF2-40B4-BE49-F238E27FC236}">
                <a16:creationId xmlns:a16="http://schemas.microsoft.com/office/drawing/2014/main" id="{CDD16F8C-F82C-4E0B-B843-AE83C1F9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/>
          <a:stretch/>
        </p:blipFill>
        <p:spPr>
          <a:xfrm>
            <a:off x="633998" y="991138"/>
            <a:ext cx="6549122" cy="45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fik 54">
            <a:extLst>
              <a:ext uri="{FF2B5EF4-FFF2-40B4-BE49-F238E27FC236}">
                <a16:creationId xmlns:a16="http://schemas.microsoft.com/office/drawing/2014/main" id="{BD75E57F-C6A3-4E2B-8F67-D7C12E2FE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787" y="1829961"/>
            <a:ext cx="10401777" cy="49919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3EEDA-5328-4C47-B422-C909D6FF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Technischer Aufbau</a:t>
            </a:r>
          </a:p>
        </p:txBody>
      </p:sp>
      <p:cxnSp>
        <p:nvCxnSpPr>
          <p:cNvPr id="8" name="Gerade Verbindung 37">
            <a:extLst>
              <a:ext uri="{FF2B5EF4-FFF2-40B4-BE49-F238E27FC236}">
                <a16:creationId xmlns:a16="http://schemas.microsoft.com/office/drawing/2014/main" id="{FCF6A81D-F686-46C4-AEEF-91212A9A1DF1}"/>
              </a:ext>
            </a:extLst>
          </p:cNvPr>
          <p:cNvCxnSpPr/>
          <p:nvPr/>
        </p:nvCxnSpPr>
        <p:spPr bwMode="auto">
          <a:xfrm>
            <a:off x="1924728" y="2066800"/>
            <a:ext cx="0" cy="108741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B7465E4-A37B-4009-BD71-F6AA0F6AE2FE}"/>
              </a:ext>
            </a:extLst>
          </p:cNvPr>
          <p:cNvGrpSpPr/>
          <p:nvPr/>
        </p:nvGrpSpPr>
        <p:grpSpPr>
          <a:xfrm>
            <a:off x="5304384" y="3074025"/>
            <a:ext cx="1866916" cy="1980844"/>
            <a:chOff x="6581812" y="2354001"/>
            <a:chExt cx="2489545" cy="2641469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CF914F1-6444-47BF-B353-F3F135821914}"/>
                </a:ext>
              </a:extLst>
            </p:cNvPr>
            <p:cNvGrpSpPr/>
            <p:nvPr/>
          </p:nvGrpSpPr>
          <p:grpSpPr>
            <a:xfrm>
              <a:off x="6581812" y="2909338"/>
              <a:ext cx="1379539" cy="2086132"/>
              <a:chOff x="5138523" y="1893923"/>
              <a:chExt cx="1034654" cy="1564599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B337D2E3-04AE-4F30-B488-B2A837E3E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38523" y="1893923"/>
                <a:ext cx="1034654" cy="1564599"/>
              </a:xfrm>
              <a:prstGeom prst="rect">
                <a:avLst/>
              </a:prstGeom>
            </p:spPr>
          </p:pic>
          <p:sp>
            <p:nvSpPr>
              <p:cNvPr id="13" name="Ecken des Rechtecks auf der gleichen Seite abrunden 23">
                <a:extLst>
                  <a:ext uri="{FF2B5EF4-FFF2-40B4-BE49-F238E27FC236}">
                    <a16:creationId xmlns:a16="http://schemas.microsoft.com/office/drawing/2014/main" id="{8603749F-761C-4D2A-AD7A-044E7D6789C0}"/>
                  </a:ext>
                </a:extLst>
              </p:cNvPr>
              <p:cNvSpPr/>
              <p:nvPr/>
            </p:nvSpPr>
            <p:spPr bwMode="auto">
              <a:xfrm rot="16200000">
                <a:off x="5557963" y="2012079"/>
                <a:ext cx="150055" cy="45719"/>
              </a:xfrm>
              <a:prstGeom prst="round2Same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256"/>
                <a:endParaRPr lang="de-DE"/>
              </a:p>
            </p:txBody>
          </p:sp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994722E-2C41-40F0-8BC5-B9BC6010D793}"/>
                </a:ext>
              </a:extLst>
            </p:cNvPr>
            <p:cNvSpPr txBox="1"/>
            <p:nvPr/>
          </p:nvSpPr>
          <p:spPr>
            <a:xfrm>
              <a:off x="7148980" y="2354001"/>
              <a:ext cx="1922377" cy="6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2">
                      <a:lumMod val="50000"/>
                    </a:schemeClr>
                  </a:solidFill>
                </a:rPr>
                <a:t>Oculus Rift &amp; </a:t>
              </a:r>
            </a:p>
            <a:p>
              <a:r>
                <a:rPr lang="de-DE" sz="1200" dirty="0" err="1">
                  <a:solidFill>
                    <a:schemeClr val="tx2">
                      <a:lumMod val="50000"/>
                    </a:schemeClr>
                  </a:solidFill>
                </a:rPr>
                <a:t>Leap</a:t>
              </a:r>
              <a:r>
                <a:rPr lang="de-DE" sz="1200" dirty="0">
                  <a:solidFill>
                    <a:schemeClr val="tx2">
                      <a:lumMod val="50000"/>
                    </a:schemeClr>
                  </a:solidFill>
                </a:rPr>
                <a:t> Motion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BC217B5-1586-4DBF-830D-96BC6C0F7C83}"/>
              </a:ext>
            </a:extLst>
          </p:cNvPr>
          <p:cNvGrpSpPr/>
          <p:nvPr/>
        </p:nvGrpSpPr>
        <p:grpSpPr>
          <a:xfrm>
            <a:off x="2407508" y="1867466"/>
            <a:ext cx="3659749" cy="1397407"/>
            <a:chOff x="2718809" y="745047"/>
            <a:chExt cx="4880302" cy="1863452"/>
          </a:xfrm>
        </p:grpSpPr>
        <p:sp>
          <p:nvSpPr>
            <p:cNvPr id="16" name="Trapez 24">
              <a:extLst>
                <a:ext uri="{FF2B5EF4-FFF2-40B4-BE49-F238E27FC236}">
                  <a16:creationId xmlns:a16="http://schemas.microsoft.com/office/drawing/2014/main" id="{148E4C7E-880B-46AA-9E92-06F6D8D11982}"/>
                </a:ext>
              </a:extLst>
            </p:cNvPr>
            <p:cNvSpPr/>
            <p:nvPr/>
          </p:nvSpPr>
          <p:spPr bwMode="auto">
            <a:xfrm rot="19278785">
              <a:off x="5334164" y="831835"/>
              <a:ext cx="344753" cy="254756"/>
            </a:xfrm>
            <a:prstGeom prst="trapezoid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914256"/>
              <a:endParaRPr lang="de-DE"/>
            </a:p>
          </p:txBody>
        </p:sp>
        <p:sp>
          <p:nvSpPr>
            <p:cNvPr id="17" name="Trapez 68">
              <a:extLst>
                <a:ext uri="{FF2B5EF4-FFF2-40B4-BE49-F238E27FC236}">
                  <a16:creationId xmlns:a16="http://schemas.microsoft.com/office/drawing/2014/main" id="{CFF3D61A-B2A8-43D1-9590-8F26AC7B01E2}"/>
                </a:ext>
              </a:extLst>
            </p:cNvPr>
            <p:cNvSpPr/>
            <p:nvPr/>
          </p:nvSpPr>
          <p:spPr bwMode="auto">
            <a:xfrm rot="17769671">
              <a:off x="2673810" y="2308745"/>
              <a:ext cx="344753" cy="254756"/>
            </a:xfrm>
            <a:prstGeom prst="trapezoid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914256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C99BA8D-1A9E-4F02-A89A-F803B514169D}"/>
                </a:ext>
              </a:extLst>
            </p:cNvPr>
            <p:cNvSpPr txBox="1"/>
            <p:nvPr/>
          </p:nvSpPr>
          <p:spPr>
            <a:xfrm>
              <a:off x="5679133" y="745047"/>
              <a:ext cx="1407150" cy="369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HMD Tracking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705790D-A3AB-4C9D-A512-4E719099B4A4}"/>
                </a:ext>
              </a:extLst>
            </p:cNvPr>
            <p:cNvSpPr txBox="1"/>
            <p:nvPr/>
          </p:nvSpPr>
          <p:spPr>
            <a:xfrm>
              <a:off x="2871188" y="1935310"/>
              <a:ext cx="1407150" cy="369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HMD Tracking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A6E1E454-0BA4-4CAE-B6CE-CF53CF82F1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58811" y="1067213"/>
              <a:ext cx="1940300" cy="729855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750363F-B2F7-4005-BABD-ECA0982E1595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4075528" y="3327309"/>
            <a:ext cx="1107219" cy="43528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apez 74">
            <a:extLst>
              <a:ext uri="{FF2B5EF4-FFF2-40B4-BE49-F238E27FC236}">
                <a16:creationId xmlns:a16="http://schemas.microsoft.com/office/drawing/2014/main" id="{79DC9944-9B74-4197-B0EF-6CE1B4ADB120}"/>
              </a:ext>
            </a:extLst>
          </p:cNvPr>
          <p:cNvSpPr/>
          <p:nvPr/>
        </p:nvSpPr>
        <p:spPr bwMode="auto">
          <a:xfrm rot="17014158">
            <a:off x="4008050" y="3737738"/>
            <a:ext cx="114762" cy="133374"/>
          </a:xfrm>
          <a:prstGeom prst="trapezoid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  <a:effectLst>
            <a:outerShdw blurRad="25400" dist="127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256"/>
            <a:endParaRPr lang="de-DE"/>
          </a:p>
        </p:txBody>
      </p:sp>
      <p:sp>
        <p:nvSpPr>
          <p:cNvPr id="28" name="Trapez 76">
            <a:extLst>
              <a:ext uri="{FF2B5EF4-FFF2-40B4-BE49-F238E27FC236}">
                <a16:creationId xmlns:a16="http://schemas.microsoft.com/office/drawing/2014/main" id="{C0E1143C-4CE4-4B6A-BFF7-D5D0FF22115D}"/>
              </a:ext>
            </a:extLst>
          </p:cNvPr>
          <p:cNvSpPr/>
          <p:nvPr/>
        </p:nvSpPr>
        <p:spPr bwMode="auto">
          <a:xfrm rot="17014158">
            <a:off x="3924825" y="3761992"/>
            <a:ext cx="157501" cy="103027"/>
          </a:xfrm>
          <a:prstGeom prst="trapezoid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  <a:effectLst>
            <a:outerShdw blurRad="25400" dist="127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256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4CB33BC-2F0B-428E-8AB1-81B9D1C1EF36}"/>
              </a:ext>
            </a:extLst>
          </p:cNvPr>
          <p:cNvSpPr txBox="1"/>
          <p:nvPr/>
        </p:nvSpPr>
        <p:spPr>
          <a:xfrm>
            <a:off x="3121364" y="3499693"/>
            <a:ext cx="89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Kinect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082D316-EB26-49EE-A786-C22B83CBC03F}"/>
              </a:ext>
            </a:extLst>
          </p:cNvPr>
          <p:cNvCxnSpPr>
            <a:cxnSpLocks/>
            <a:stCxn id="28" idx="1"/>
          </p:cNvCxnSpPr>
          <p:nvPr/>
        </p:nvCxnSpPr>
        <p:spPr bwMode="auto">
          <a:xfrm>
            <a:off x="3988121" y="3877539"/>
            <a:ext cx="1014946" cy="588088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940C6B2-C1DD-4E19-BA3A-F2A954C7C01C}"/>
              </a:ext>
            </a:extLst>
          </p:cNvPr>
          <p:cNvGrpSpPr/>
          <p:nvPr/>
        </p:nvGrpSpPr>
        <p:grpSpPr>
          <a:xfrm>
            <a:off x="5046885" y="3622216"/>
            <a:ext cx="729856" cy="516758"/>
            <a:chOff x="6238437" y="3085019"/>
            <a:chExt cx="973268" cy="689100"/>
          </a:xfrm>
        </p:grpSpPr>
        <p:sp>
          <p:nvSpPr>
            <p:cNvPr id="34" name="Trapez 28">
              <a:extLst>
                <a:ext uri="{FF2B5EF4-FFF2-40B4-BE49-F238E27FC236}">
                  <a16:creationId xmlns:a16="http://schemas.microsoft.com/office/drawing/2014/main" id="{B827544B-1814-45C5-8788-11F562F9EBDC}"/>
                </a:ext>
              </a:extLst>
            </p:cNvPr>
            <p:cNvSpPr/>
            <p:nvPr/>
          </p:nvSpPr>
          <p:spPr bwMode="auto">
            <a:xfrm rot="3770025">
              <a:off x="7046260" y="3072609"/>
              <a:ext cx="153036" cy="177855"/>
            </a:xfrm>
            <a:prstGeom prst="trapezoid">
              <a:avLst/>
            </a:prstGeom>
            <a:solidFill>
              <a:srgbClr val="0070C0"/>
            </a:solidFill>
            <a:ln w="3175">
              <a:solidFill>
                <a:schemeClr val="bg1"/>
              </a:solidFill>
            </a:ln>
            <a:effectLst>
              <a:outerShdw blurRad="25400" dist="12700" dir="2700000" algn="tl" rotWithShape="0">
                <a:schemeClr val="tx1">
                  <a:alpha val="40000"/>
                </a:schemeClr>
              </a:outerShdw>
            </a:effec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914256"/>
              <a:endParaRPr lang="de-DE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3338505B-EEA1-4BF2-9703-81B22C90DED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38437" y="3138768"/>
              <a:ext cx="770287" cy="175461"/>
            </a:xfrm>
            <a:prstGeom prst="straightConnector1">
              <a:avLst/>
            </a:prstGeom>
            <a:ln>
              <a:solidFill>
                <a:srgbClr val="0070C0"/>
              </a:solidFill>
              <a:prstDash val="dash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7528C97-6DFD-40AA-9B49-7AA459ADD189}"/>
                </a:ext>
              </a:extLst>
            </p:cNvPr>
            <p:cNvCxnSpPr>
              <a:cxnSpLocks/>
              <a:endCxn id="34" idx="3"/>
            </p:cNvCxnSpPr>
            <p:nvPr/>
          </p:nvCxnSpPr>
          <p:spPr bwMode="auto">
            <a:xfrm flipV="1">
              <a:off x="6690605" y="3212594"/>
              <a:ext cx="458375" cy="561525"/>
            </a:xfrm>
            <a:prstGeom prst="straightConnector1">
              <a:avLst/>
            </a:prstGeom>
            <a:ln>
              <a:solidFill>
                <a:srgbClr val="0070C0"/>
              </a:solidFill>
              <a:prstDash val="dash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A8660109-4E5A-44F3-9CDC-EDFBA65BBFBE}"/>
              </a:ext>
            </a:extLst>
          </p:cNvPr>
          <p:cNvSpPr txBox="1"/>
          <p:nvPr/>
        </p:nvSpPr>
        <p:spPr>
          <a:xfrm>
            <a:off x="7689380" y="4060149"/>
            <a:ext cx="211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</a:t>
            </a:r>
          </a:p>
        </p:txBody>
      </p:sp>
      <p:sp>
        <p:nvSpPr>
          <p:cNvPr id="45" name="Abgerundetes Rechteck 34">
            <a:extLst>
              <a:ext uri="{FF2B5EF4-FFF2-40B4-BE49-F238E27FC236}">
                <a16:creationId xmlns:a16="http://schemas.microsoft.com/office/drawing/2014/main" id="{332274D2-2307-4382-ADA4-71097B43F595}"/>
              </a:ext>
            </a:extLst>
          </p:cNvPr>
          <p:cNvSpPr/>
          <p:nvPr/>
        </p:nvSpPr>
        <p:spPr bwMode="auto">
          <a:xfrm>
            <a:off x="7535573" y="4337886"/>
            <a:ext cx="374153" cy="65383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256"/>
            <a:endParaRPr lang="de-DE"/>
          </a:p>
        </p:txBody>
      </p:sp>
      <p:cxnSp>
        <p:nvCxnSpPr>
          <p:cNvPr id="46" name="Gekrümmte Verbindung 4">
            <a:extLst>
              <a:ext uri="{FF2B5EF4-FFF2-40B4-BE49-F238E27FC236}">
                <a16:creationId xmlns:a16="http://schemas.microsoft.com/office/drawing/2014/main" id="{80969FC4-FAB4-47E5-B602-2C04F1993762}"/>
              </a:ext>
            </a:extLst>
          </p:cNvPr>
          <p:cNvCxnSpPr>
            <a:cxnSpLocks/>
            <a:endCxn id="45" idx="0"/>
          </p:cNvCxnSpPr>
          <p:nvPr/>
        </p:nvCxnSpPr>
        <p:spPr bwMode="auto">
          <a:xfrm>
            <a:off x="5891753" y="3598098"/>
            <a:ext cx="1830897" cy="739788"/>
          </a:xfrm>
          <a:prstGeom prst="curvedConnector2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krümmte Verbindung 40">
            <a:extLst>
              <a:ext uri="{FF2B5EF4-FFF2-40B4-BE49-F238E27FC236}">
                <a16:creationId xmlns:a16="http://schemas.microsoft.com/office/drawing/2014/main" id="{EEFAEF91-9D2E-45C7-B7E0-CC6F3CF1604E}"/>
              </a:ext>
            </a:extLst>
          </p:cNvPr>
          <p:cNvCxnSpPr>
            <a:cxnSpLocks/>
            <a:stCxn id="19" idx="3"/>
            <a:endCxn id="45" idx="0"/>
          </p:cNvCxnSpPr>
          <p:nvPr/>
        </p:nvCxnSpPr>
        <p:spPr bwMode="auto">
          <a:xfrm>
            <a:off x="5682686" y="2005966"/>
            <a:ext cx="2039964" cy="2331920"/>
          </a:xfrm>
          <a:prstGeom prst="curvedConnector2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B4454F-F7CD-42B6-A2AE-289A688784A8}"/>
              </a:ext>
            </a:extLst>
          </p:cNvPr>
          <p:cNvGrpSpPr/>
          <p:nvPr/>
        </p:nvGrpSpPr>
        <p:grpSpPr>
          <a:xfrm>
            <a:off x="3875051" y="4171139"/>
            <a:ext cx="1214199" cy="1712633"/>
            <a:chOff x="-2425791" y="1329655"/>
            <a:chExt cx="1214199" cy="1712633"/>
          </a:xfrm>
        </p:grpSpPr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9B8A387E-7485-42D0-B993-8CDCEFE98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45608"/>
            <a:stretch/>
          </p:blipFill>
          <p:spPr>
            <a:xfrm>
              <a:off x="-2399398" y="1329655"/>
              <a:ext cx="1187806" cy="801127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CCCD2BBC-6CEC-4E5A-A02C-FD6D070A1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271" b="24148"/>
            <a:stretch/>
          </p:blipFill>
          <p:spPr>
            <a:xfrm>
              <a:off x="-2425791" y="2077864"/>
              <a:ext cx="1213479" cy="964424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484AD011-B0F0-466E-AD15-66A3EBBD5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24814"/>
            <a:stretch/>
          </p:blipFill>
          <p:spPr>
            <a:xfrm rot="5400000">
              <a:off x="-2424429" y="1543035"/>
              <a:ext cx="507413" cy="473066"/>
            </a:xfrm>
            <a:prstGeom prst="rect">
              <a:avLst/>
            </a:prstGeom>
          </p:spPr>
        </p:pic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4ACA9CC1-78D1-496B-B1AA-4C5F540A2826}"/>
              </a:ext>
            </a:extLst>
          </p:cNvPr>
          <p:cNvSpPr txBox="1"/>
          <p:nvPr/>
        </p:nvSpPr>
        <p:spPr>
          <a:xfrm>
            <a:off x="4481790" y="4898318"/>
            <a:ext cx="1970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Lenkerstange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F4E3BFA-6796-4F01-B9CE-CE7D8C166E40}"/>
              </a:ext>
            </a:extLst>
          </p:cNvPr>
          <p:cNvCxnSpPr/>
          <p:nvPr/>
        </p:nvCxnSpPr>
        <p:spPr>
          <a:xfrm flipV="1">
            <a:off x="11940540" y="4587240"/>
            <a:ext cx="0" cy="3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65701EE-169A-47C7-A4D9-16B510FD512B}"/>
              </a:ext>
            </a:extLst>
          </p:cNvPr>
          <p:cNvCxnSpPr>
            <a:cxnSpLocks/>
          </p:cNvCxnSpPr>
          <p:nvPr/>
        </p:nvCxnSpPr>
        <p:spPr>
          <a:xfrm>
            <a:off x="6408420" y="42748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2C302D4A-9814-48D7-85AF-AC6CA7E74778}"/>
              </a:ext>
            </a:extLst>
          </p:cNvPr>
          <p:cNvCxnSpPr>
            <a:cxnSpLocks/>
          </p:cNvCxnSpPr>
          <p:nvPr/>
        </p:nvCxnSpPr>
        <p:spPr bwMode="auto">
          <a:xfrm flipH="1">
            <a:off x="4428450" y="2114775"/>
            <a:ext cx="145672" cy="116794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1F46B69-3794-4472-99C9-A77EC87035A7}"/>
              </a:ext>
            </a:extLst>
          </p:cNvPr>
          <p:cNvCxnSpPr>
            <a:cxnSpLocks/>
          </p:cNvCxnSpPr>
          <p:nvPr/>
        </p:nvCxnSpPr>
        <p:spPr bwMode="auto">
          <a:xfrm>
            <a:off x="2592556" y="3189706"/>
            <a:ext cx="341678" cy="11549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9BCE7D6A-8961-4C85-B30C-A2425174BA71}"/>
              </a:ext>
            </a:extLst>
          </p:cNvPr>
          <p:cNvCxnSpPr>
            <a:cxnSpLocks/>
          </p:cNvCxnSpPr>
          <p:nvPr/>
        </p:nvCxnSpPr>
        <p:spPr bwMode="auto">
          <a:xfrm flipV="1">
            <a:off x="2592555" y="2977469"/>
            <a:ext cx="1491358" cy="18391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krümmte Verbindung 40">
            <a:extLst>
              <a:ext uri="{FF2B5EF4-FFF2-40B4-BE49-F238E27FC236}">
                <a16:creationId xmlns:a16="http://schemas.microsoft.com/office/drawing/2014/main" id="{B6031C8E-144C-4468-A590-E9D09B22A6F4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 bwMode="auto">
          <a:xfrm rot="16200000" flipH="1">
            <a:off x="5576633" y="2191870"/>
            <a:ext cx="588414" cy="3703619"/>
          </a:xfrm>
          <a:prstGeom prst="curvedConnector3">
            <a:avLst>
              <a:gd name="adj1" fmla="val -134448"/>
            </a:avLst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67DDF0-82EC-49AD-9853-706C8F75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075056-B46F-4725-A37B-43CF7690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76B6DE-0D33-44CF-BFA9-100E5153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315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4C30AF27-95DE-4ECA-B189-AC247FCA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787" y="1829961"/>
            <a:ext cx="10401777" cy="49919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93EEDA-5328-4C47-B422-C909D6FF1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Technischer Aufbau</a:t>
            </a:r>
          </a:p>
        </p:txBody>
      </p:sp>
      <p:cxnSp>
        <p:nvCxnSpPr>
          <p:cNvPr id="8" name="Gerade Verbindung 37">
            <a:extLst>
              <a:ext uri="{FF2B5EF4-FFF2-40B4-BE49-F238E27FC236}">
                <a16:creationId xmlns:a16="http://schemas.microsoft.com/office/drawing/2014/main" id="{FCF6A81D-F686-46C4-AEEF-91212A9A1DF1}"/>
              </a:ext>
            </a:extLst>
          </p:cNvPr>
          <p:cNvCxnSpPr/>
          <p:nvPr/>
        </p:nvCxnSpPr>
        <p:spPr bwMode="auto">
          <a:xfrm>
            <a:off x="1924728" y="2066800"/>
            <a:ext cx="0" cy="108741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B7465E4-A37B-4009-BD71-F6AA0F6AE2FE}"/>
              </a:ext>
            </a:extLst>
          </p:cNvPr>
          <p:cNvGrpSpPr/>
          <p:nvPr/>
        </p:nvGrpSpPr>
        <p:grpSpPr>
          <a:xfrm>
            <a:off x="5304385" y="3282438"/>
            <a:ext cx="1451492" cy="1772431"/>
            <a:chOff x="6581812" y="2631921"/>
            <a:chExt cx="1935574" cy="2363549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CF914F1-6444-47BF-B353-F3F135821914}"/>
                </a:ext>
              </a:extLst>
            </p:cNvPr>
            <p:cNvGrpSpPr/>
            <p:nvPr/>
          </p:nvGrpSpPr>
          <p:grpSpPr>
            <a:xfrm>
              <a:off x="6581812" y="2909338"/>
              <a:ext cx="1379539" cy="2086132"/>
              <a:chOff x="5138523" y="1893923"/>
              <a:chExt cx="1034654" cy="1564599"/>
            </a:xfrm>
          </p:grpSpPr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B337D2E3-04AE-4F30-B488-B2A837E3E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38523" y="1893923"/>
                <a:ext cx="1034654" cy="1564599"/>
              </a:xfrm>
              <a:prstGeom prst="rect">
                <a:avLst/>
              </a:prstGeom>
            </p:spPr>
          </p:pic>
          <p:sp>
            <p:nvSpPr>
              <p:cNvPr id="13" name="Ecken des Rechtecks auf der gleichen Seite abrunden 23">
                <a:extLst>
                  <a:ext uri="{FF2B5EF4-FFF2-40B4-BE49-F238E27FC236}">
                    <a16:creationId xmlns:a16="http://schemas.microsoft.com/office/drawing/2014/main" id="{8603749F-761C-4D2A-AD7A-044E7D6789C0}"/>
                  </a:ext>
                </a:extLst>
              </p:cNvPr>
              <p:cNvSpPr/>
              <p:nvPr/>
            </p:nvSpPr>
            <p:spPr bwMode="auto">
              <a:xfrm rot="16200000">
                <a:off x="5557963" y="2012079"/>
                <a:ext cx="150055" cy="45719"/>
              </a:xfrm>
              <a:prstGeom prst="round2Same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256"/>
                <a:endParaRPr lang="de-DE"/>
              </a:p>
            </p:txBody>
          </p:sp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994722E-2C41-40F0-8BC5-B9BC6010D793}"/>
                </a:ext>
              </a:extLst>
            </p:cNvPr>
            <p:cNvSpPr txBox="1"/>
            <p:nvPr/>
          </p:nvSpPr>
          <p:spPr>
            <a:xfrm>
              <a:off x="6595009" y="2631921"/>
              <a:ext cx="1922377" cy="369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tx2">
                      <a:lumMod val="50000"/>
                    </a:schemeClr>
                  </a:solidFill>
                </a:rPr>
                <a:t>Oculus Quest</a:t>
              </a:r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750363F-B2F7-4005-BABD-ECA0982E1595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4075528" y="3327309"/>
            <a:ext cx="1107219" cy="435281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apez 74">
            <a:extLst>
              <a:ext uri="{FF2B5EF4-FFF2-40B4-BE49-F238E27FC236}">
                <a16:creationId xmlns:a16="http://schemas.microsoft.com/office/drawing/2014/main" id="{79DC9944-9B74-4197-B0EF-6CE1B4ADB120}"/>
              </a:ext>
            </a:extLst>
          </p:cNvPr>
          <p:cNvSpPr/>
          <p:nvPr/>
        </p:nvSpPr>
        <p:spPr bwMode="auto">
          <a:xfrm rot="17014158">
            <a:off x="4008050" y="3737738"/>
            <a:ext cx="114762" cy="133374"/>
          </a:xfrm>
          <a:prstGeom prst="trapezoid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  <a:effectLst>
            <a:outerShdw blurRad="25400" dist="127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256"/>
            <a:endParaRPr lang="de-DE"/>
          </a:p>
        </p:txBody>
      </p:sp>
      <p:sp>
        <p:nvSpPr>
          <p:cNvPr id="28" name="Trapez 76">
            <a:extLst>
              <a:ext uri="{FF2B5EF4-FFF2-40B4-BE49-F238E27FC236}">
                <a16:creationId xmlns:a16="http://schemas.microsoft.com/office/drawing/2014/main" id="{C0E1143C-4CE4-4B6A-BFF7-D5D0FF22115D}"/>
              </a:ext>
            </a:extLst>
          </p:cNvPr>
          <p:cNvSpPr/>
          <p:nvPr/>
        </p:nvSpPr>
        <p:spPr bwMode="auto">
          <a:xfrm rot="17014158">
            <a:off x="3924825" y="3761992"/>
            <a:ext cx="157501" cy="103027"/>
          </a:xfrm>
          <a:prstGeom prst="trapezoid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  <a:effectLst>
            <a:outerShdw blurRad="25400" dist="127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256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4CB33BC-2F0B-428E-8AB1-81B9D1C1EF36}"/>
              </a:ext>
            </a:extLst>
          </p:cNvPr>
          <p:cNvSpPr txBox="1"/>
          <p:nvPr/>
        </p:nvSpPr>
        <p:spPr>
          <a:xfrm>
            <a:off x="3121364" y="3499693"/>
            <a:ext cx="89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Kinect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082D316-EB26-49EE-A786-C22B83CBC03F}"/>
              </a:ext>
            </a:extLst>
          </p:cNvPr>
          <p:cNvCxnSpPr>
            <a:cxnSpLocks/>
            <a:stCxn id="28" idx="1"/>
          </p:cNvCxnSpPr>
          <p:nvPr/>
        </p:nvCxnSpPr>
        <p:spPr bwMode="auto">
          <a:xfrm>
            <a:off x="3988121" y="3877539"/>
            <a:ext cx="1014946" cy="588088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940C6B2-C1DD-4E19-BA3A-F2A954C7C01C}"/>
              </a:ext>
            </a:extLst>
          </p:cNvPr>
          <p:cNvGrpSpPr/>
          <p:nvPr/>
        </p:nvGrpSpPr>
        <p:grpSpPr>
          <a:xfrm>
            <a:off x="5287763" y="3456123"/>
            <a:ext cx="582044" cy="375309"/>
            <a:chOff x="6331198" y="2986677"/>
            <a:chExt cx="776160" cy="500477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3338505B-EEA1-4BF2-9703-81B22C90DE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31198" y="2986677"/>
              <a:ext cx="677526" cy="152092"/>
            </a:xfrm>
            <a:prstGeom prst="straightConnector1">
              <a:avLst/>
            </a:prstGeom>
            <a:ln>
              <a:solidFill>
                <a:srgbClr val="0070C0"/>
              </a:solidFill>
              <a:prstDash val="dash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7528C97-6DFD-40AA-9B49-7AA459ADD18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92957" y="3242569"/>
              <a:ext cx="714401" cy="244585"/>
            </a:xfrm>
            <a:prstGeom prst="straightConnector1">
              <a:avLst/>
            </a:prstGeom>
            <a:ln>
              <a:solidFill>
                <a:srgbClr val="0070C0"/>
              </a:solidFill>
              <a:prstDash val="dash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F4E3BFA-6796-4F01-B9CE-CE7D8C166E40}"/>
              </a:ext>
            </a:extLst>
          </p:cNvPr>
          <p:cNvCxnSpPr/>
          <p:nvPr/>
        </p:nvCxnSpPr>
        <p:spPr>
          <a:xfrm flipV="1">
            <a:off x="11940540" y="4587240"/>
            <a:ext cx="0" cy="3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65701EE-169A-47C7-A4D9-16B510FD512B}"/>
              </a:ext>
            </a:extLst>
          </p:cNvPr>
          <p:cNvCxnSpPr>
            <a:cxnSpLocks/>
          </p:cNvCxnSpPr>
          <p:nvPr/>
        </p:nvCxnSpPr>
        <p:spPr>
          <a:xfrm>
            <a:off x="6408420" y="42748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FFED8553-4E1A-4F07-9FC5-511770179E8F}"/>
              </a:ext>
            </a:extLst>
          </p:cNvPr>
          <p:cNvSpPr txBox="1"/>
          <p:nvPr/>
        </p:nvSpPr>
        <p:spPr>
          <a:xfrm>
            <a:off x="7658195" y="4134171"/>
            <a:ext cx="211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</a:t>
            </a:r>
          </a:p>
        </p:txBody>
      </p:sp>
      <p:sp>
        <p:nvSpPr>
          <p:cNvPr id="55" name="Abgerundetes Rechteck 34">
            <a:extLst>
              <a:ext uri="{FF2B5EF4-FFF2-40B4-BE49-F238E27FC236}">
                <a16:creationId xmlns:a16="http://schemas.microsoft.com/office/drawing/2014/main" id="{BB1B4B02-5F19-40C2-BB67-0B785706D6DD}"/>
              </a:ext>
            </a:extLst>
          </p:cNvPr>
          <p:cNvSpPr/>
          <p:nvPr/>
        </p:nvSpPr>
        <p:spPr bwMode="auto">
          <a:xfrm>
            <a:off x="7518694" y="4360906"/>
            <a:ext cx="374153" cy="65383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256"/>
            <a:endParaRPr lang="de-DE"/>
          </a:p>
        </p:txBody>
      </p:sp>
      <p:cxnSp>
        <p:nvCxnSpPr>
          <p:cNvPr id="57" name="Gekrümmte Verbindung 40">
            <a:extLst>
              <a:ext uri="{FF2B5EF4-FFF2-40B4-BE49-F238E27FC236}">
                <a16:creationId xmlns:a16="http://schemas.microsoft.com/office/drawing/2014/main" id="{B782BB75-7975-46D4-8167-2B5E8DCC616C}"/>
              </a:ext>
            </a:extLst>
          </p:cNvPr>
          <p:cNvCxnSpPr>
            <a:cxnSpLocks/>
            <a:stCxn id="28" idx="3"/>
            <a:endCxn id="55" idx="0"/>
          </p:cNvCxnSpPr>
          <p:nvPr/>
        </p:nvCxnSpPr>
        <p:spPr bwMode="auto">
          <a:xfrm rot="16200000" flipH="1">
            <a:off x="5556684" y="2211819"/>
            <a:ext cx="611434" cy="3686740"/>
          </a:xfrm>
          <a:prstGeom prst="curvedConnector3">
            <a:avLst>
              <a:gd name="adj1" fmla="val -93927"/>
            </a:avLst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318632-B7D3-4091-A02C-0CF02307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FF394-FF24-4457-8209-9A4492B76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92E9A4-DC6E-45FA-988B-33685C65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249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FA95D-395A-49FB-89EE-7E999258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Inverse Kinematik (IK)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2AD696-806B-4CE0-9BE2-2AC53C6F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35F58-F39E-4DDC-B3DA-53BD1F75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4CD9AB-DB1D-4111-8D48-77447402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604F0C-FC7B-4887-BF16-8C1F83D8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6</a:t>
            </a:fld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6F1A23C-85CB-4670-BF73-C0F119B77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2016"/>
            <a:ext cx="7849447" cy="40227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27C007E-F8CF-4CAE-9E5C-D8EAE7D76446}"/>
              </a:ext>
            </a:extLst>
          </p:cNvPr>
          <p:cNvSpPr txBox="1"/>
          <p:nvPr/>
        </p:nvSpPr>
        <p:spPr>
          <a:xfrm>
            <a:off x="4185501" y="5760085"/>
            <a:ext cx="501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Inverse </a:t>
            </a:r>
            <a:r>
              <a:rPr lang="de-DE" sz="1000" dirty="0" err="1"/>
              <a:t>Kinematics</a:t>
            </a:r>
            <a:r>
              <a:rPr lang="de-DE" sz="1000" dirty="0"/>
              <a:t>, </a:t>
            </a:r>
            <a:r>
              <a:rPr lang="de-DE" sz="1000" dirty="0" err="1"/>
              <a:t>MathWorks</a:t>
            </a:r>
            <a:r>
              <a:rPr lang="de-DE" sz="1000" dirty="0"/>
              <a:t>, https://de.mathworks.com/discovery/inverse-kinematics/_jcr_content/mainParsys/image.adapt.full.high.jpg/1594221913148.jpg, 5.5.2021</a:t>
            </a:r>
          </a:p>
        </p:txBody>
      </p:sp>
    </p:spTree>
    <p:extLst>
      <p:ext uri="{BB962C8B-B14F-4D97-AF65-F5344CB8AC3E}">
        <p14:creationId xmlns:p14="http://schemas.microsoft.com/office/powerpoint/2010/main" val="214904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39407-5C77-4202-9495-E48DC01C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E7FD35-6178-47D5-AB55-6F1C01F1F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Erhöhtes Präsenz- &amp; Echtheitsgefühl</a:t>
            </a:r>
          </a:p>
          <a:p>
            <a:r>
              <a:rPr lang="de-DE" dirty="0"/>
              <a:t>Beeinflussung des Verhaltens</a:t>
            </a:r>
          </a:p>
          <a:p>
            <a:r>
              <a:rPr lang="de-DE" dirty="0"/>
              <a:t>Förderung der kognitiven Fähigkeiten</a:t>
            </a:r>
          </a:p>
          <a:p>
            <a:r>
              <a:rPr lang="de-DE" dirty="0"/>
              <a:t>Verbesserte Distanzwahrnehmung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51CB96-0632-43CA-88F8-EDD53C98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C235B8-1AC7-4150-B225-A7F03936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AA1E73-F669-4F08-AD2B-74B09E3B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284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2D66EEB-752E-4189-8222-F0CD0C2BE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17.05.2021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4D72920-1090-4207-B46C-C0401CF84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Kolloquium – Larissa Wagnerberger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350F24-8A15-44FB-AD93-9B9746B4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A29C0B-664F-487D-95C4-1C91FFFE8B42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24C943-3820-496B-8EEC-DE83C9D8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Zielstellung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7CC99-B35A-4E1E-92B9-DACEA0C17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Umsetzung einer Selbstrepräsentation durch einen Avatar mittels inverser Kinematik 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Evaluation existierender                  IK-Lösungen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Integration und Anpassung der           gewählten Lösung in VReha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1F09E46-631A-4886-BBF6-962462C4B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05" y="1011981"/>
            <a:ext cx="2727647" cy="46826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9E7E00A-DBEF-4C8A-87CA-84ED418A0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152" y="948249"/>
            <a:ext cx="2587167" cy="46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7AFDB-8E11-410B-BDF4-A20195F4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964A30AC-396B-4A16-A282-A8C332249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8BE9FC-2D56-406E-9244-4D9E1898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17.05.2021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859134-78B0-4CD3-931A-863778CB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Kolloquium – Larissa Wagnerberger</a:t>
            </a:r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5AB4657A-3E88-4E65-AC47-30490676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9C0B-664F-487D-95C4-1C91FFFE8B42}" type="slidenum">
              <a:rPr lang="de-DE" smtClean="0"/>
              <a:t>9</a:t>
            </a:fld>
            <a:endParaRPr lang="de-DE"/>
          </a:p>
        </p:txBody>
      </p:sp>
      <p:pic>
        <p:nvPicPr>
          <p:cNvPr id="7" name="2021-05-02 14-46-36">
            <a:hlinkClick r:id="" action="ppaction://media"/>
            <a:extLst>
              <a:ext uri="{FF2B5EF4-FFF2-40B4-BE49-F238E27FC236}">
                <a16:creationId xmlns:a16="http://schemas.microsoft.com/office/drawing/2014/main" id="{1580ED13-D12C-48B2-B819-DC7C9E0A0B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070" b="21579"/>
          <a:stretch>
            <a:fillRect/>
          </a:stretch>
        </p:blipFill>
        <p:spPr>
          <a:xfrm>
            <a:off x="0" y="2245655"/>
            <a:ext cx="12141702" cy="3848563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1866E9E-4D7B-41EE-8D91-DF4D817148FA}"/>
              </a:ext>
            </a:extLst>
          </p:cNvPr>
          <p:cNvGrpSpPr/>
          <p:nvPr/>
        </p:nvGrpSpPr>
        <p:grpSpPr>
          <a:xfrm>
            <a:off x="612376" y="5771052"/>
            <a:ext cx="2070388" cy="646331"/>
            <a:chOff x="243383" y="1327150"/>
            <a:chExt cx="1297734" cy="646331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C0B56CF8-DE1D-48C8-8F40-8D3E7CBF7095}"/>
                </a:ext>
              </a:extLst>
            </p:cNvPr>
            <p:cNvSpPr txBox="1"/>
            <p:nvPr/>
          </p:nvSpPr>
          <p:spPr>
            <a:xfrm>
              <a:off x="412864" y="1327150"/>
              <a:ext cx="1128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ea typeface="CMU Sans Serif" panose="02000603000000000000" pitchFamily="2" charset="0"/>
                  <a:cs typeface="CMU Sans Serif" panose="02000603000000000000" pitchFamily="2" charset="0"/>
                </a:rPr>
                <a:t>VRArmIK</a:t>
              </a:r>
              <a:endParaRPr lang="de-DE" dirty="0"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C069DD0-9EC2-4EEB-A758-DE8B9EB40A94}"/>
                </a:ext>
              </a:extLst>
            </p:cNvPr>
            <p:cNvSpPr/>
            <p:nvPr/>
          </p:nvSpPr>
          <p:spPr>
            <a:xfrm>
              <a:off x="243383" y="1345541"/>
              <a:ext cx="180000" cy="288000"/>
            </a:xfrm>
            <a:prstGeom prst="rect">
              <a:avLst/>
            </a:prstGeom>
            <a:solidFill>
              <a:srgbClr val="891D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1A338EE-C1CF-4296-A101-924B6C2DF518}"/>
              </a:ext>
            </a:extLst>
          </p:cNvPr>
          <p:cNvGrpSpPr/>
          <p:nvPr/>
        </p:nvGrpSpPr>
        <p:grpSpPr>
          <a:xfrm>
            <a:off x="3199004" y="5818683"/>
            <a:ext cx="1787895" cy="646331"/>
            <a:chOff x="243383" y="1327832"/>
            <a:chExt cx="757130" cy="646331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AE32693-028F-4085-921F-923C71E9BC4E}"/>
                </a:ext>
              </a:extLst>
            </p:cNvPr>
            <p:cNvSpPr txBox="1"/>
            <p:nvPr/>
          </p:nvSpPr>
          <p:spPr>
            <a:xfrm>
              <a:off x="369525" y="1327832"/>
              <a:ext cx="6309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Calibri" panose="020F0502020204030204" pitchFamily="34" charset="0"/>
                  <a:ea typeface="CMU Sans Serif" panose="02000603000000000000" pitchFamily="2" charset="0"/>
                  <a:cs typeface="Calibri" panose="020F0502020204030204" pitchFamily="34" charset="0"/>
                </a:rPr>
                <a:t>VRIK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82319AC-C0FE-4733-8FED-A13E2D4FB9BB}"/>
                </a:ext>
              </a:extLst>
            </p:cNvPr>
            <p:cNvSpPr/>
            <p:nvPr/>
          </p:nvSpPr>
          <p:spPr>
            <a:xfrm>
              <a:off x="243383" y="1345541"/>
              <a:ext cx="121961" cy="288000"/>
            </a:xfrm>
            <a:prstGeom prst="rect">
              <a:avLst/>
            </a:prstGeom>
            <a:solidFill>
              <a:srgbClr val="212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AC653B-AC04-4211-886B-CDCE4D4A03C2}"/>
              </a:ext>
            </a:extLst>
          </p:cNvPr>
          <p:cNvGrpSpPr/>
          <p:nvPr/>
        </p:nvGrpSpPr>
        <p:grpSpPr>
          <a:xfrm>
            <a:off x="5274464" y="5800292"/>
            <a:ext cx="2083666" cy="646331"/>
            <a:chOff x="243383" y="1327150"/>
            <a:chExt cx="2083666" cy="646331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DF2172F-7A6A-4B95-8628-85AD559B9CB2}"/>
                </a:ext>
              </a:extLst>
            </p:cNvPr>
            <p:cNvSpPr txBox="1"/>
            <p:nvPr/>
          </p:nvSpPr>
          <p:spPr>
            <a:xfrm>
              <a:off x="527049" y="1327150"/>
              <a:ext cx="180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Calibri" panose="020F0502020204030204" pitchFamily="34" charset="0"/>
                  <a:ea typeface="CMU Sans Serif" panose="02000603000000000000" pitchFamily="2" charset="0"/>
                  <a:cs typeface="Calibri" panose="020F0502020204030204" pitchFamily="34" charset="0"/>
                </a:rPr>
                <a:t>Motion Capture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BFCC314-20CD-49B9-80F8-07336956FBAC}"/>
                </a:ext>
              </a:extLst>
            </p:cNvPr>
            <p:cNvSpPr/>
            <p:nvPr/>
          </p:nvSpPr>
          <p:spPr>
            <a:xfrm>
              <a:off x="243383" y="1345541"/>
              <a:ext cx="288000" cy="288000"/>
            </a:xfrm>
            <a:prstGeom prst="rect">
              <a:avLst/>
            </a:prstGeom>
            <a:solidFill>
              <a:srgbClr val="FCE2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DF589F7-4A8E-48A9-98D6-DF256B5738C8}"/>
              </a:ext>
            </a:extLst>
          </p:cNvPr>
          <p:cNvGrpSpPr/>
          <p:nvPr/>
        </p:nvGrpSpPr>
        <p:grpSpPr>
          <a:xfrm>
            <a:off x="7808119" y="5800293"/>
            <a:ext cx="1860960" cy="646331"/>
            <a:chOff x="243383" y="1327150"/>
            <a:chExt cx="1065458" cy="646331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BFE1071-330C-42D6-8C87-0F4F98C9B919}"/>
                </a:ext>
              </a:extLst>
            </p:cNvPr>
            <p:cNvSpPr txBox="1"/>
            <p:nvPr/>
          </p:nvSpPr>
          <p:spPr>
            <a:xfrm>
              <a:off x="409551" y="1327150"/>
              <a:ext cx="899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ea typeface="CMU Sans Serif" panose="02000603000000000000" pitchFamily="2" charset="0"/>
                  <a:cs typeface="CMU Sans Serif" panose="02000603000000000000" pitchFamily="2" charset="0"/>
                </a:rPr>
                <a:t>Two</a:t>
              </a:r>
              <a:r>
                <a:rPr lang="de-DE" dirty="0">
                  <a:ea typeface="CMU Sans Serif" panose="02000603000000000000" pitchFamily="2" charset="0"/>
                  <a:cs typeface="CMU Sans Serif" panose="02000603000000000000" pitchFamily="2" charset="0"/>
                </a:rPr>
                <a:t> </a:t>
              </a:r>
              <a:r>
                <a:rPr lang="de-DE" dirty="0" err="1">
                  <a:ea typeface="CMU Sans Serif" panose="02000603000000000000" pitchFamily="2" charset="0"/>
                  <a:cs typeface="CMU Sans Serif" panose="02000603000000000000" pitchFamily="2" charset="0"/>
                </a:rPr>
                <a:t>Bone</a:t>
              </a:r>
              <a:r>
                <a:rPr lang="de-DE" dirty="0">
                  <a:ea typeface="CMU Sans Serif" panose="02000603000000000000" pitchFamily="2" charset="0"/>
                  <a:cs typeface="CMU Sans Serif" panose="02000603000000000000" pitchFamily="2" charset="0"/>
                </a:rPr>
                <a:t> IK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DB0C866-7149-4737-918B-5605428E9CA1}"/>
                </a:ext>
              </a:extLst>
            </p:cNvPr>
            <p:cNvSpPr/>
            <p:nvPr/>
          </p:nvSpPr>
          <p:spPr>
            <a:xfrm>
              <a:off x="243383" y="1345541"/>
              <a:ext cx="164889" cy="288000"/>
            </a:xfrm>
            <a:prstGeom prst="rect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D40A06A-BF72-4DBA-9464-25833C17270F}"/>
              </a:ext>
            </a:extLst>
          </p:cNvPr>
          <p:cNvGrpSpPr/>
          <p:nvPr/>
        </p:nvGrpSpPr>
        <p:grpSpPr>
          <a:xfrm>
            <a:off x="10225463" y="5800293"/>
            <a:ext cx="2113987" cy="646331"/>
            <a:chOff x="243383" y="1327150"/>
            <a:chExt cx="830070" cy="646331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8C7DD3F2-5F40-48AB-96E9-44E54053B9F3}"/>
                </a:ext>
              </a:extLst>
            </p:cNvPr>
            <p:cNvSpPr txBox="1"/>
            <p:nvPr/>
          </p:nvSpPr>
          <p:spPr>
            <a:xfrm>
              <a:off x="366672" y="1327150"/>
              <a:ext cx="706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ea typeface="CMU Sans Serif" panose="02000603000000000000" pitchFamily="2" charset="0"/>
                  <a:cs typeface="CMU Sans Serif" panose="02000603000000000000" pitchFamily="2" charset="0"/>
                </a:rPr>
                <a:t>Unity IK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9EBA0DB-067C-4153-9A6E-8BFD66571653}"/>
                </a:ext>
              </a:extLst>
            </p:cNvPr>
            <p:cNvSpPr/>
            <p:nvPr/>
          </p:nvSpPr>
          <p:spPr>
            <a:xfrm>
              <a:off x="243383" y="1345541"/>
              <a:ext cx="113085" cy="288000"/>
            </a:xfrm>
            <a:prstGeom prst="rect">
              <a:avLst/>
            </a:prstGeom>
            <a:solidFill>
              <a:srgbClr val="367F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DFD0A6B9-BE79-4E92-921A-03EA66D94DAA}"/>
              </a:ext>
            </a:extLst>
          </p:cNvPr>
          <p:cNvSpPr/>
          <p:nvPr/>
        </p:nvSpPr>
        <p:spPr>
          <a:xfrm>
            <a:off x="9405954" y="5048285"/>
            <a:ext cx="180000" cy="180000"/>
          </a:xfrm>
          <a:prstGeom prst="ellipse">
            <a:avLst/>
          </a:prstGeom>
          <a:solidFill>
            <a:srgbClr val="940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DE9B1AD-FF63-42F7-88D8-00E0AC38C5A8}"/>
              </a:ext>
            </a:extLst>
          </p:cNvPr>
          <p:cNvSpPr txBox="1"/>
          <p:nvPr/>
        </p:nvSpPr>
        <p:spPr>
          <a:xfrm>
            <a:off x="9585954" y="4953619"/>
            <a:ext cx="237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ea typeface="CMU Sans Serif" panose="02000603000000000000" pitchFamily="2" charset="0"/>
                <a:cs typeface="CMU Sans Serif" panose="02000603000000000000" pitchFamily="2" charset="0"/>
              </a:rPr>
              <a:t>Gegebene Werte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3CC113C-5EF6-4BD0-BA0F-6165742AE1E3}"/>
              </a:ext>
            </a:extLst>
          </p:cNvPr>
          <p:cNvSpPr/>
          <p:nvPr/>
        </p:nvSpPr>
        <p:spPr>
          <a:xfrm>
            <a:off x="9405954" y="5352192"/>
            <a:ext cx="180000" cy="180000"/>
          </a:xfrm>
          <a:prstGeom prst="ellipse">
            <a:avLst/>
          </a:prstGeom>
          <a:solidFill>
            <a:srgbClr val="00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8ED26EA-30E8-41C4-B18E-A9BD558902F5}"/>
              </a:ext>
            </a:extLst>
          </p:cNvPr>
          <p:cNvSpPr txBox="1"/>
          <p:nvPr/>
        </p:nvSpPr>
        <p:spPr>
          <a:xfrm>
            <a:off x="9575763" y="5257526"/>
            <a:ext cx="238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ea typeface="CMU Sans Serif" panose="02000603000000000000" pitchFamily="2" charset="0"/>
                <a:cs typeface="CMU Sans Serif" panose="02000603000000000000" pitchFamily="2" charset="0"/>
              </a:rPr>
              <a:t>Gelenke gelöst durch IK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6A61B6A-EB51-41EC-909E-4EE4582F2C49}"/>
              </a:ext>
            </a:extLst>
          </p:cNvPr>
          <p:cNvSpPr/>
          <p:nvPr/>
        </p:nvSpPr>
        <p:spPr>
          <a:xfrm>
            <a:off x="2774363" y="2362347"/>
            <a:ext cx="1689441" cy="3848563"/>
          </a:xfrm>
          <a:prstGeom prst="rect">
            <a:avLst/>
          </a:prstGeom>
          <a:noFill/>
          <a:ln w="76200">
            <a:solidFill>
              <a:srgbClr val="297D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52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Rückblick">
  <a:themeElements>
    <a:clrScheme name="Benutzerdefiniert 4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7DD4A8"/>
      </a:accent1>
      <a:accent2>
        <a:srgbClr val="297D53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Widescreen</PresentationFormat>
  <Paragraphs>142</Paragraphs>
  <Slides>19</Slides>
  <Notes>4</Notes>
  <HiddenSlides>1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CMU Sans Serif</vt:lpstr>
      <vt:lpstr>Rückblick</vt:lpstr>
      <vt:lpstr>Graph</vt:lpstr>
      <vt:lpstr>Umsetzung einer inversen Kinematik in Unity VR-Anwendungen  am Beispiel der Diagnostik- und Reha-Applikationen im Forschungsprojekt VReha </vt:lpstr>
      <vt:lpstr>Gliederung</vt:lpstr>
      <vt:lpstr>VReha</vt:lpstr>
      <vt:lpstr>Technischer Aufbau</vt:lpstr>
      <vt:lpstr>Technischer Aufbau</vt:lpstr>
      <vt:lpstr>Inverse Kinematik (IK)</vt:lpstr>
      <vt:lpstr>Vorteile</vt:lpstr>
      <vt:lpstr>Zielstellung</vt:lpstr>
      <vt:lpstr>Evaluation</vt:lpstr>
      <vt:lpstr>Evaluation</vt:lpstr>
      <vt:lpstr>Skalierung</vt:lpstr>
      <vt:lpstr>Platzierung der Effektoren</vt:lpstr>
      <vt:lpstr>Verwendung unterschiedlicher Sensoren</vt:lpstr>
      <vt:lpstr>Verwendung der Kinect</vt:lpstr>
      <vt:lpstr>Sonstige Anpassungen</vt:lpstr>
      <vt:lpstr>PowerPoint Presentation</vt:lpstr>
      <vt:lpstr>Nutzerstudie</vt:lpstr>
      <vt:lpstr>Ausblick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Umsetzung einer inversen Kinematik in Unity VR-Anwendungen am Beispiel der Diagnostik- und Reha-Applikationen im Forschungsprojekt VReha</dc:title>
  <dc:creator>Wagnerberger, Larissa</dc:creator>
  <cp:lastModifiedBy>Lari</cp:lastModifiedBy>
  <cp:revision>69</cp:revision>
  <dcterms:created xsi:type="dcterms:W3CDTF">2021-04-10T17:21:23Z</dcterms:created>
  <dcterms:modified xsi:type="dcterms:W3CDTF">2022-04-03T18:08:31Z</dcterms:modified>
</cp:coreProperties>
</file>